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257" r:id="rId2"/>
    <p:sldId id="311" r:id="rId3"/>
    <p:sldId id="333" r:id="rId4"/>
    <p:sldId id="332" r:id="rId5"/>
    <p:sldId id="335" r:id="rId6"/>
    <p:sldId id="334" r:id="rId7"/>
    <p:sldId id="336" r:id="rId8"/>
    <p:sldId id="337" r:id="rId9"/>
    <p:sldId id="339" r:id="rId10"/>
    <p:sldId id="312" r:id="rId11"/>
    <p:sldId id="340" r:id="rId12"/>
    <p:sldId id="313" r:id="rId13"/>
    <p:sldId id="314" r:id="rId14"/>
    <p:sldId id="315" r:id="rId15"/>
    <p:sldId id="318" r:id="rId16"/>
    <p:sldId id="317" r:id="rId17"/>
    <p:sldId id="319" r:id="rId18"/>
    <p:sldId id="320" r:id="rId19"/>
    <p:sldId id="341" r:id="rId20"/>
    <p:sldId id="316" r:id="rId21"/>
    <p:sldId id="321" r:id="rId22"/>
    <p:sldId id="322" r:id="rId23"/>
    <p:sldId id="323" r:id="rId24"/>
    <p:sldId id="325" r:id="rId25"/>
    <p:sldId id="326" r:id="rId26"/>
    <p:sldId id="328" r:id="rId27"/>
    <p:sldId id="329" r:id="rId28"/>
    <p:sldId id="330" r:id="rId29"/>
    <p:sldId id="331" r:id="rId30"/>
    <p:sldId id="327" r:id="rId31"/>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151" autoAdjust="0"/>
  </p:normalViewPr>
  <p:slideViewPr>
    <p:cSldViewPr snapToGrid="0">
      <p:cViewPr varScale="1">
        <p:scale>
          <a:sx n="128" d="100"/>
          <a:sy n="128" d="100"/>
        </p:scale>
        <p:origin x="376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80C6CF26-549D-4B85-90A0-7C4C0CE24866}" type="datetimeFigureOut">
              <a:rPr lang="en-US" smtClean="0"/>
              <a:t>10/23/2019</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51748F5F-12B0-4F22-8317-382D8177CA45}" type="slidenum">
              <a:rPr lang="en-US" smtClean="0"/>
              <a:t>‹#›</a:t>
            </a:fld>
            <a:endParaRPr lang="en-US"/>
          </a:p>
        </p:txBody>
      </p:sp>
    </p:spTree>
    <p:extLst>
      <p:ext uri="{BB962C8B-B14F-4D97-AF65-F5344CB8AC3E}">
        <p14:creationId xmlns:p14="http://schemas.microsoft.com/office/powerpoint/2010/main" val="13398844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64" tIns="46582" rIns="93164" bIns="46582" rtlCol="0"/>
          <a:lstStyle>
            <a:lvl1pPr algn="l">
              <a:defRPr sz="1200"/>
            </a:lvl1pPr>
          </a:lstStyle>
          <a:p>
            <a:endParaRPr lang="en-US"/>
          </a:p>
        </p:txBody>
      </p:sp>
      <p:sp>
        <p:nvSpPr>
          <p:cNvPr id="3" name="Date Placeholder 2"/>
          <p:cNvSpPr>
            <a:spLocks noGrp="1"/>
          </p:cNvSpPr>
          <p:nvPr>
            <p:ph type="dt" idx="1"/>
          </p:nvPr>
        </p:nvSpPr>
        <p:spPr>
          <a:xfrm>
            <a:off x="3970938" y="1"/>
            <a:ext cx="3037840" cy="466434"/>
          </a:xfrm>
          <a:prstGeom prst="rect">
            <a:avLst/>
          </a:prstGeom>
        </p:spPr>
        <p:txBody>
          <a:bodyPr vert="horz" lIns="93164" tIns="46582" rIns="93164" bIns="46582" rtlCol="0"/>
          <a:lstStyle>
            <a:lvl1pPr algn="r">
              <a:defRPr sz="1200"/>
            </a:lvl1pPr>
          </a:lstStyle>
          <a:p>
            <a:fld id="{E01F7CEE-E9C0-4304-860A-55B4F088389A}" type="datetimeFigureOut">
              <a:rPr lang="en-US" smtClean="0"/>
              <a:t>10/23/2019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4" tIns="46582" rIns="93164" bIns="46582"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4" tIns="46582" rIns="93164" bIns="4658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8"/>
            <a:ext cx="3037840" cy="466433"/>
          </a:xfrm>
          <a:prstGeom prst="rect">
            <a:avLst/>
          </a:prstGeom>
        </p:spPr>
        <p:txBody>
          <a:bodyPr vert="horz" lIns="93164" tIns="46582" rIns="93164" bIns="46582"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8"/>
            <a:ext cx="3037840" cy="466433"/>
          </a:xfrm>
          <a:prstGeom prst="rect">
            <a:avLst/>
          </a:prstGeom>
        </p:spPr>
        <p:txBody>
          <a:bodyPr vert="horz" lIns="93164" tIns="46582" rIns="93164" bIns="46582" rtlCol="0" anchor="b"/>
          <a:lstStyle>
            <a:lvl1pPr algn="r">
              <a:defRPr sz="1200"/>
            </a:lvl1pPr>
          </a:lstStyle>
          <a:p>
            <a:fld id="{BB6361B8-B685-459F-8F73-2A5C5BA2902C}" type="slidenum">
              <a:rPr lang="en-US" smtClean="0"/>
              <a:t>‹#›</a:t>
            </a:fld>
            <a:endParaRPr lang="en-US"/>
          </a:p>
        </p:txBody>
      </p:sp>
    </p:spTree>
    <p:extLst>
      <p:ext uri="{BB962C8B-B14F-4D97-AF65-F5344CB8AC3E}">
        <p14:creationId xmlns:p14="http://schemas.microsoft.com/office/powerpoint/2010/main" val="975187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oppr.com/guides/maths/straight-lines/distance-of-point-from-a-lin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Inner_product_spac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altLang="en-US" dirty="0">
                <a:latin typeface="Arial" panose="020B0604020202020204" pitchFamily="34" charset="0"/>
                <a:cs typeface="Arial" panose="020B0604020202020204" pitchFamily="34" charset="0"/>
              </a:rPr>
              <a:t>It’s kind of classification model that a computer scientist would approach. </a:t>
            </a:r>
          </a:p>
          <a:p>
            <a:pPr marL="171450" indent="-171450">
              <a:buFont typeface="Arial" panose="020B0604020202020204" pitchFamily="34" charset="0"/>
              <a:buChar char="•"/>
            </a:pPr>
            <a:r>
              <a:rPr lang="en-US" altLang="en-US" dirty="0">
                <a:latin typeface="Arial" panose="020B0604020202020204" pitchFamily="34" charset="0"/>
                <a:cs typeface="Arial" panose="020B0604020202020204" pitchFamily="34" charset="0"/>
              </a:rPr>
              <a:t>There is no probability assigned </a:t>
            </a:r>
          </a:p>
          <a:p>
            <a:pPr marL="171450" indent="-171450">
              <a:buFont typeface="Arial" panose="020B0604020202020204" pitchFamily="34" charset="0"/>
              <a:buChar char="•"/>
            </a:pPr>
            <a:r>
              <a:rPr lang="en-US" altLang="en-US" dirty="0">
                <a:latin typeface="Arial" panose="020B0604020202020204" pitchFamily="34" charset="0"/>
                <a:cs typeface="Arial" panose="020B0604020202020204" pitchFamily="34" charset="0"/>
              </a:rPr>
              <a:t>One of the best classification models</a:t>
            </a:r>
          </a:p>
          <a:p>
            <a:pPr marL="171450" indent="-171450">
              <a:buFont typeface="Arial" panose="020B0604020202020204" pitchFamily="34" charset="0"/>
              <a:buChar char="•"/>
            </a:pPr>
            <a:r>
              <a:rPr lang="en-US" altLang="en-US" dirty="0">
                <a:latin typeface="Arial" panose="020B0604020202020204" pitchFamily="34" charset="0"/>
                <a:cs typeface="Arial" panose="020B0604020202020204" pitchFamily="34" charset="0"/>
              </a:rPr>
              <a:t>Introduced in 1960 and got reconsidered in 1990 and now in &gt;2015 very popular in ML.</a:t>
            </a:r>
          </a:p>
          <a:p>
            <a:pPr marL="171450" indent="-171450">
              <a:buFont typeface="Arial" panose="020B0604020202020204" pitchFamily="34" charset="0"/>
              <a:buChar char="•"/>
            </a:pPr>
            <a:r>
              <a:rPr lang="en-US" altLang="en-US" dirty="0">
                <a:latin typeface="Arial" panose="020B0604020202020204" pitchFamily="34" charset="0"/>
                <a:cs typeface="Arial" panose="020B0604020202020204" pitchFamily="34" charset="0"/>
              </a:rPr>
              <a:t>SVM is supervised ML</a:t>
            </a:r>
          </a:p>
          <a:p>
            <a:pPr marL="171450" indent="-171450">
              <a:buFont typeface="Arial" panose="020B0604020202020204" pitchFamily="34" charset="0"/>
              <a:buChar char="•"/>
            </a:pPr>
            <a:r>
              <a:rPr lang="en-US" altLang="en-US" dirty="0">
                <a:latin typeface="Arial" panose="020B0604020202020204" pitchFamily="34" charset="0"/>
                <a:cs typeface="Arial" panose="020B0604020202020204" pitchFamily="34" charset="0"/>
              </a:rPr>
              <a:t>SVM is a non-probabilistic binary linear classifier. </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cs typeface="Arial" panose="020B0604020202020204" pitchFamily="34" charset="0"/>
              </a:defRPr>
            </a:lvl1pPr>
            <a:lvl2pPr marL="756955" indent="-291136">
              <a:defRPr>
                <a:solidFill>
                  <a:schemeClr val="tx1"/>
                </a:solidFill>
                <a:latin typeface="Tahoma" panose="020B0604030504040204" pitchFamily="34" charset="0"/>
                <a:cs typeface="Arial" panose="020B0604020202020204" pitchFamily="34" charset="0"/>
              </a:defRPr>
            </a:lvl2pPr>
            <a:lvl3pPr marL="1164546" indent="-232909">
              <a:defRPr>
                <a:solidFill>
                  <a:schemeClr val="tx1"/>
                </a:solidFill>
                <a:latin typeface="Tahoma" panose="020B0604030504040204" pitchFamily="34" charset="0"/>
                <a:cs typeface="Arial" panose="020B0604020202020204" pitchFamily="34" charset="0"/>
              </a:defRPr>
            </a:lvl3pPr>
            <a:lvl4pPr marL="1630366" indent="-232909">
              <a:defRPr>
                <a:solidFill>
                  <a:schemeClr val="tx1"/>
                </a:solidFill>
                <a:latin typeface="Tahoma" panose="020B0604030504040204" pitchFamily="34" charset="0"/>
                <a:cs typeface="Arial" panose="020B0604020202020204" pitchFamily="34" charset="0"/>
              </a:defRPr>
            </a:lvl4pPr>
            <a:lvl5pPr marL="2096184" indent="-232909">
              <a:defRPr>
                <a:solidFill>
                  <a:schemeClr val="tx1"/>
                </a:solidFill>
                <a:latin typeface="Tahoma" panose="020B0604030504040204" pitchFamily="34" charset="0"/>
                <a:cs typeface="Arial" panose="020B0604020202020204" pitchFamily="34" charset="0"/>
              </a:defRPr>
            </a:lvl5pPr>
            <a:lvl6pPr marL="2562002" indent="-232909"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3027820" indent="-232909"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93639" indent="-232909"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959457" indent="-232909"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84583629-3810-4E6B-8099-8B89F32FB92C}" type="slidenum">
              <a:rPr lang="de-DE" altLang="en-US" smtClean="0">
                <a:latin typeface="Arial" panose="020B0604020202020204" pitchFamily="34" charset="0"/>
              </a:rPr>
              <a:pPr/>
              <a:t>1</a:t>
            </a:fld>
            <a:endParaRPr lang="de-DE" altLang="en-US">
              <a:latin typeface="Arial" panose="020B0604020202020204" pitchFamily="34" charset="0"/>
            </a:endParaRPr>
          </a:p>
        </p:txBody>
      </p:sp>
    </p:spTree>
    <p:extLst>
      <p:ext uri="{BB962C8B-B14F-4D97-AF65-F5344CB8AC3E}">
        <p14:creationId xmlns:p14="http://schemas.microsoft.com/office/powerpoint/2010/main" val="2375822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Examples of affine subspace:  p=1 (single point), p=2 (line) and p=3 (plane) and etc. </a:t>
            </a:r>
          </a:p>
          <a:p>
            <a:pPr marL="171450" indent="-171450">
              <a:buFont typeface="Arial" panose="020B0604020202020204" pitchFamily="34" charset="0"/>
              <a:buChar char="•"/>
            </a:pPr>
            <a:r>
              <a:rPr lang="en-US" dirty="0"/>
              <a:t>Affine space: the elements are points (as opposed to vector space which the elements are vectors). </a:t>
            </a:r>
          </a:p>
          <a:p>
            <a:pPr marL="171450" indent="-171450">
              <a:buFont typeface="Arial" panose="020B0604020202020204" pitchFamily="34" charset="0"/>
              <a:buChar char="•"/>
            </a:pPr>
            <a:r>
              <a:rPr lang="en-US" dirty="0"/>
              <a:t>In affine space:	</a:t>
            </a:r>
          </a:p>
          <a:p>
            <a:pPr marL="628650" lvl="1" indent="-171450">
              <a:buFont typeface="Arial" panose="020B0604020202020204" pitchFamily="34" charset="0"/>
              <a:buChar char="•"/>
            </a:pPr>
            <a:r>
              <a:rPr lang="en-US" dirty="0"/>
              <a:t>All points are equal (no special point). In Vector space we have an origin.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6361B8-B685-459F-8F73-2A5C5BA2902C}" type="slidenum">
              <a:rPr lang="en-US" smtClean="0"/>
              <a:t>10</a:t>
            </a:fld>
            <a:endParaRPr lang="en-US"/>
          </a:p>
        </p:txBody>
      </p:sp>
    </p:spTree>
    <p:extLst>
      <p:ext uri="{BB962C8B-B14F-4D97-AF65-F5344CB8AC3E}">
        <p14:creationId xmlns:p14="http://schemas.microsoft.com/office/powerpoint/2010/main" val="2896530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Examples of affine subspace:  p=1 (single point), p=2 (line) and p=3 (plane) and etc. </a:t>
            </a:r>
          </a:p>
          <a:p>
            <a:pPr marL="171450" indent="-171450">
              <a:buFont typeface="Arial" panose="020B0604020202020204" pitchFamily="34" charset="0"/>
              <a:buChar char="•"/>
            </a:pPr>
            <a:r>
              <a:rPr lang="en-US" dirty="0"/>
              <a:t>Affine space: the elements are points (as opposed to vector space which the elements are vectors). </a:t>
            </a:r>
          </a:p>
          <a:p>
            <a:pPr marL="171450" indent="-171450">
              <a:buFont typeface="Arial" panose="020B0604020202020204" pitchFamily="34" charset="0"/>
              <a:buChar char="•"/>
            </a:pPr>
            <a:r>
              <a:rPr lang="en-US" dirty="0"/>
              <a:t>In affine space:	</a:t>
            </a:r>
          </a:p>
          <a:p>
            <a:pPr marL="628650" lvl="1" indent="-171450">
              <a:buFont typeface="Arial" panose="020B0604020202020204" pitchFamily="34" charset="0"/>
              <a:buChar char="•"/>
            </a:pPr>
            <a:r>
              <a:rPr lang="en-US" dirty="0"/>
              <a:t>All points are equal (no special point). In Vector space we have an origin.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6361B8-B685-459F-8F73-2A5C5BA2902C}" type="slidenum">
              <a:rPr lang="en-US" smtClean="0"/>
              <a:t>11</a:t>
            </a:fld>
            <a:endParaRPr lang="en-US"/>
          </a:p>
        </p:txBody>
      </p:sp>
    </p:spTree>
    <p:extLst>
      <p:ext uri="{BB962C8B-B14F-4D97-AF65-F5344CB8AC3E}">
        <p14:creationId xmlns:p14="http://schemas.microsoft.com/office/powerpoint/2010/main" val="1747911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1.6 and -4 are the distance from hyperplane. </a:t>
            </a:r>
          </a:p>
          <a:p>
            <a:pPr marL="171450" indent="-171450">
              <a:buFont typeface="Arial" panose="020B0604020202020204" pitchFamily="34" charset="0"/>
              <a:buChar char="•"/>
            </a:pPr>
            <a:r>
              <a:rPr lang="en-US" dirty="0"/>
              <a:t>All the points on a hyperplane are projected at the same point. </a:t>
            </a:r>
          </a:p>
          <a:p>
            <a:pPr marL="171450" indent="-171450">
              <a:buFont typeface="Arial" panose="020B0604020202020204" pitchFamily="34" charset="0"/>
              <a:buChar char="•"/>
            </a:pPr>
            <a:r>
              <a:rPr lang="en-US" dirty="0"/>
              <a:t>SS of betas are =1 so the direction vector beta is a unit vector. In this case  the values (1.6 and etc) are the Euclidian distances from the hyper plane. </a:t>
            </a:r>
          </a:p>
          <a:p>
            <a:pPr marL="171450" indent="-171450">
              <a:buFont typeface="Arial" panose="020B0604020202020204" pitchFamily="34" charset="0"/>
              <a:buChar char="•"/>
            </a:pPr>
            <a:r>
              <a:rPr lang="en-US" dirty="0"/>
              <a:t>If beta is not unit vector (let’s say has length=2) then f(x) is twice the signed Euclidean distance from the separating hyperplane f(x) = 0. So it is important to add this restriction to our optimization problem that sum of squares of betas = 1</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F(x)=1.6 means that that green point (6.5,4) is 1.6 units far from the blue line. Plug the numbers! The second point should be (2.5, 0) not (4,0.2)</a:t>
            </a:r>
          </a:p>
          <a:p>
            <a:pPr marL="171450" indent="-171450">
              <a:buFont typeface="Arial" panose="020B0604020202020204" pitchFamily="34" charset="0"/>
              <a:buChar char="•"/>
            </a:pPr>
            <a:r>
              <a:rPr lang="en-US" dirty="0"/>
              <a:t>It can be shown that if beta is unit vector then Euclidian distance of a point from the blue  = | f(x) | / sqrt(SSB) </a:t>
            </a:r>
          </a:p>
          <a:p>
            <a:pPr marL="171450" indent="-171450">
              <a:buFont typeface="Arial" panose="020B0604020202020204" pitchFamily="34" charset="0"/>
              <a:buChar char="•"/>
            </a:pPr>
            <a:r>
              <a:rPr lang="en-US" dirty="0">
                <a:hlinkClick r:id="rId3"/>
              </a:rPr>
              <a:t>https://www.toppr.com/guides/maths/straight-lines/distance-of-point-from-a-line/</a:t>
            </a:r>
            <a:endParaRPr lang="en-US" dirty="0"/>
          </a:p>
        </p:txBody>
      </p:sp>
      <p:sp>
        <p:nvSpPr>
          <p:cNvPr id="4" name="Slide Number Placeholder 3"/>
          <p:cNvSpPr>
            <a:spLocks noGrp="1"/>
          </p:cNvSpPr>
          <p:nvPr>
            <p:ph type="sldNum" sz="quarter" idx="5"/>
          </p:nvPr>
        </p:nvSpPr>
        <p:spPr/>
        <p:txBody>
          <a:bodyPr/>
          <a:lstStyle/>
          <a:p>
            <a:fld id="{BB6361B8-B685-459F-8F73-2A5C5BA2902C}" type="slidenum">
              <a:rPr lang="en-US" smtClean="0"/>
              <a:t>12</a:t>
            </a:fld>
            <a:endParaRPr lang="en-US"/>
          </a:p>
        </p:txBody>
      </p:sp>
    </p:spTree>
    <p:extLst>
      <p:ext uri="{BB962C8B-B14F-4D97-AF65-F5344CB8AC3E}">
        <p14:creationId xmlns:p14="http://schemas.microsoft.com/office/powerpoint/2010/main" val="2626242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we have many separating hyperplanes. Which one should we use? </a:t>
            </a:r>
          </a:p>
          <a:p>
            <a:pPr marL="171450" indent="-171450">
              <a:buFont typeface="Arial" panose="020B0604020202020204" pitchFamily="34" charset="0"/>
              <a:buChar char="•"/>
            </a:pPr>
            <a:r>
              <a:rPr lang="en-US" dirty="0"/>
              <a:t>We will choose the maximal margin classifier one. The one with the biggest gap or margin between the two classes. </a:t>
            </a:r>
          </a:p>
          <a:p>
            <a:pPr marL="171450" indent="-171450">
              <a:buFont typeface="Arial" panose="020B0604020202020204" pitchFamily="34" charset="0"/>
              <a:buChar char="•"/>
            </a:pPr>
            <a:r>
              <a:rPr lang="en-US" dirty="0"/>
              <a:t>Note that </a:t>
            </a:r>
            <a:r>
              <a:rPr lang="en-US" dirty="0" err="1"/>
              <a:t>y.f</a:t>
            </a:r>
            <a:r>
              <a:rPr lang="en-US" dirty="0"/>
              <a:t>(x) is always going to be positive. We will find betas </a:t>
            </a:r>
            <a:r>
              <a:rPr lang="en-US" dirty="0" err="1"/>
              <a:t>st</a:t>
            </a:r>
            <a:r>
              <a:rPr lang="en-US" dirty="0"/>
              <a:t> this thing is maxed. The distance from the separating hyperplane. </a:t>
            </a:r>
          </a:p>
        </p:txBody>
      </p:sp>
      <p:sp>
        <p:nvSpPr>
          <p:cNvPr id="4" name="Slide Number Placeholder 3"/>
          <p:cNvSpPr>
            <a:spLocks noGrp="1"/>
          </p:cNvSpPr>
          <p:nvPr>
            <p:ph type="sldNum" sz="quarter" idx="5"/>
          </p:nvPr>
        </p:nvSpPr>
        <p:spPr/>
        <p:txBody>
          <a:bodyPr/>
          <a:lstStyle/>
          <a:p>
            <a:fld id="{BB6361B8-B685-459F-8F73-2A5C5BA2902C}" type="slidenum">
              <a:rPr lang="en-US" smtClean="0"/>
              <a:t>13</a:t>
            </a:fld>
            <a:endParaRPr lang="en-US"/>
          </a:p>
        </p:txBody>
      </p:sp>
    </p:spTree>
    <p:extLst>
      <p:ext uri="{BB962C8B-B14F-4D97-AF65-F5344CB8AC3E}">
        <p14:creationId xmlns:p14="http://schemas.microsoft.com/office/powerpoint/2010/main" val="113104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Equidistance between blue and red points. </a:t>
            </a:r>
          </a:p>
          <a:p>
            <a:pPr marL="171450" indent="-171450">
              <a:buFont typeface="Arial" panose="020B0604020202020204" pitchFamily="34" charset="0"/>
              <a:buChar char="•"/>
            </a:pPr>
            <a:r>
              <a:rPr lang="en-US" dirty="0"/>
              <a:t>Why we look for biggest gap. Because if that’s the case in training set, we hope that it also applies to our test set. (even though it looks like overfitting but in practice in works fine) </a:t>
            </a:r>
          </a:p>
          <a:p>
            <a:pPr marL="171450" indent="-171450">
              <a:buFont typeface="Arial" panose="020B0604020202020204" pitchFamily="34" charset="0"/>
              <a:buChar char="•"/>
            </a:pPr>
            <a:r>
              <a:rPr lang="en-US" dirty="0"/>
              <a:t>M is just any number. We try to max it by solving for the betas. </a:t>
            </a:r>
          </a:p>
          <a:p>
            <a:pPr marL="171450" indent="-171450">
              <a:buFont typeface="Arial" panose="020B0604020202020204" pitchFamily="34" charset="0"/>
              <a:buChar char="•"/>
            </a:pPr>
            <a:r>
              <a:rPr lang="en-US" dirty="0"/>
              <a:t>Remember, y is -1 or 1. betas are found such that </a:t>
            </a:r>
            <a:r>
              <a:rPr lang="en-US" dirty="0" err="1"/>
              <a:t>y.f</a:t>
            </a:r>
            <a:r>
              <a:rPr lang="en-US" dirty="0"/>
              <a:t>(x) is maxed (&gt;M)</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if data is not separable? (here is the power of SVM because we know that logistic regression or KNN cannot solve this) </a:t>
            </a:r>
          </a:p>
          <a:p>
            <a:pPr marL="171450" indent="-171450">
              <a:buFont typeface="Arial" panose="020B0604020202020204" pitchFamily="34" charset="0"/>
              <a:buChar char="•"/>
            </a:pPr>
            <a:r>
              <a:rPr lang="en-US" dirty="0"/>
              <a:t>In SVM it is very important to standardized our features first because SVM is treating all the features the same. Otherwise the Euclidian distance would be affected by larger scales features more. </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the points are required to find the support vector. But once the vector is found, it seems that only few of them are useful to draw the support vector. (common misunderstanding is that SVM is using very few observations). Later on we are going to see that these unused data in the SVM are actually getting weights of 0 (alpha=0) in the inner product representation of the SVM.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6361B8-B685-459F-8F73-2A5C5BA2902C}" type="slidenum">
              <a:rPr lang="en-US" smtClean="0"/>
              <a:t>14</a:t>
            </a:fld>
            <a:endParaRPr lang="en-US"/>
          </a:p>
        </p:txBody>
      </p:sp>
    </p:spTree>
    <p:extLst>
      <p:ext uri="{BB962C8B-B14F-4D97-AF65-F5344CB8AC3E}">
        <p14:creationId xmlns:p14="http://schemas.microsoft.com/office/powerpoint/2010/main" val="2901580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need to solve both of these problems</a:t>
            </a:r>
          </a:p>
        </p:txBody>
      </p:sp>
      <p:sp>
        <p:nvSpPr>
          <p:cNvPr id="4" name="Slide Number Placeholder 3"/>
          <p:cNvSpPr>
            <a:spLocks noGrp="1"/>
          </p:cNvSpPr>
          <p:nvPr>
            <p:ph type="sldNum" sz="quarter" idx="5"/>
          </p:nvPr>
        </p:nvSpPr>
        <p:spPr/>
        <p:txBody>
          <a:bodyPr/>
          <a:lstStyle/>
          <a:p>
            <a:fld id="{BB6361B8-B685-459F-8F73-2A5C5BA2902C}" type="slidenum">
              <a:rPr lang="en-US" smtClean="0"/>
              <a:t>15</a:t>
            </a:fld>
            <a:endParaRPr lang="en-US"/>
          </a:p>
        </p:txBody>
      </p:sp>
    </p:spTree>
    <p:extLst>
      <p:ext uri="{BB962C8B-B14F-4D97-AF65-F5344CB8AC3E}">
        <p14:creationId xmlns:p14="http://schemas.microsoft.com/office/powerpoint/2010/main" val="2450622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6361B8-B685-459F-8F73-2A5C5BA2902C}" type="slidenum">
              <a:rPr lang="en-US" smtClean="0"/>
              <a:t>16</a:t>
            </a:fld>
            <a:endParaRPr lang="en-US"/>
          </a:p>
        </p:txBody>
      </p:sp>
    </p:spTree>
    <p:extLst>
      <p:ext uri="{BB962C8B-B14F-4D97-AF65-F5344CB8AC3E}">
        <p14:creationId xmlns:p14="http://schemas.microsoft.com/office/powerpoint/2010/main" val="1106759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fact that the maximal margin hyperplane is extremely sensitive to a change in a single observation suggests that it may have </a:t>
            </a:r>
            <a:r>
              <a:rPr lang="en-US" sz="1200" b="0" i="0" u="none" strike="noStrike" kern="1200" baseline="0" dirty="0" err="1" smtClean="0">
                <a:solidFill>
                  <a:schemeClr val="tx1"/>
                </a:solidFill>
                <a:latin typeface="+mn-lt"/>
                <a:ea typeface="+mn-ea"/>
                <a:cs typeface="+mn-cs"/>
              </a:rPr>
              <a:t>overfit</a:t>
            </a:r>
            <a:r>
              <a:rPr lang="en-US" sz="1200" b="0" i="0" u="none" strike="noStrike" kern="1200" baseline="0" dirty="0" smtClean="0">
                <a:solidFill>
                  <a:schemeClr val="tx1"/>
                </a:solidFill>
                <a:latin typeface="+mn-lt"/>
                <a:ea typeface="+mn-ea"/>
                <a:cs typeface="+mn-cs"/>
              </a:rPr>
              <a:t> the training data.</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Rather than seeking the largest possible margin so that every observation is not only on the correct side of the hyperplane but also on the correct side of the margin, we instead allow some observations to be on the incorrect side of the margin, or even the incorrect side of the hyperplane. (The margin is </a:t>
            </a:r>
            <a:r>
              <a:rPr lang="en-US" sz="1200" b="0" i="1" u="none" strike="noStrike" kern="1200" baseline="0" dirty="0" smtClean="0">
                <a:solidFill>
                  <a:schemeClr val="tx1"/>
                </a:solidFill>
                <a:latin typeface="+mn-lt"/>
                <a:ea typeface="+mn-ea"/>
                <a:cs typeface="+mn-cs"/>
              </a:rPr>
              <a:t>soft </a:t>
            </a:r>
            <a:r>
              <a:rPr lang="en-US" sz="1200" b="0" i="0" u="none" strike="noStrike" kern="1200" baseline="0" dirty="0" smtClean="0">
                <a:solidFill>
                  <a:schemeClr val="tx1"/>
                </a:solidFill>
                <a:latin typeface="+mn-lt"/>
                <a:ea typeface="+mn-ea"/>
                <a:cs typeface="+mn-cs"/>
              </a:rPr>
              <a:t>because it can be violated by some of the training observations.)</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An observation can be not only on the wrong side of the margin, but also on the wrong side of the hyperplane. In fact, when there is no separating hyperplane, such a situation is inevitable. Observations on the wrong side of the hyperplane correspond to training observations that are misclassified by the support vector classifier. The right-hand panel of Figure 9.6 illustrates such a scenario.</a:t>
            </a: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B6361B8-B685-459F-8F73-2A5C5BA2902C}" type="slidenum">
              <a:rPr lang="en-US" smtClean="0"/>
              <a:t>17</a:t>
            </a:fld>
            <a:endParaRPr lang="en-US"/>
          </a:p>
        </p:txBody>
      </p:sp>
    </p:spTree>
    <p:extLst>
      <p:ext uri="{BB962C8B-B14F-4D97-AF65-F5344CB8AC3E}">
        <p14:creationId xmlns:p14="http://schemas.microsoft.com/office/powerpoint/2010/main" val="2228003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are going to relax the idea of a separating hyperplane to a soft margin. SVM is going to max the soft margin. </a:t>
            </a:r>
          </a:p>
          <a:p>
            <a:pPr marL="171450" indent="-171450">
              <a:buFont typeface="Arial" panose="020B0604020202020204" pitchFamily="34" charset="0"/>
              <a:buChar char="•"/>
            </a:pPr>
            <a:r>
              <a:rPr lang="en-US" dirty="0"/>
              <a:t>Bold lines are the decision boundaries and dashed lines are soft margins. </a:t>
            </a:r>
          </a:p>
          <a:p>
            <a:pPr marL="171450" indent="-171450">
              <a:buFont typeface="Arial" panose="020B0604020202020204" pitchFamily="34" charset="0"/>
              <a:buChar char="•"/>
            </a:pPr>
            <a:r>
              <a:rPr lang="en-US" dirty="0"/>
              <a:t>On the left, if I only look at 1 and 8, then what is the optimal hyperplane? (SVM will focus on the part of the data that there is not much red and blue data necessarily) so we make the margin wider (ignoring 1 and 8 and go to 9, 2,5,3). Now our 8 and 1 are going to be on the wrong side of the margin but we found a hyperplane that is determined by more than just the closest points (avoiding overfitting). </a:t>
            </a:r>
          </a:p>
          <a:p>
            <a:pPr marL="171450" indent="-171450">
              <a:buFont typeface="Arial" panose="020B0604020202020204" pitchFamily="34" charset="0"/>
              <a:buChar char="•"/>
            </a:pPr>
            <a:r>
              <a:rPr lang="en-US" dirty="0"/>
              <a:t>In the right panel it is essential to have a soft margin because we cannot find an optimal hyperplane otherwise. In this case there are couple of misclassifications thought (11 and 12)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6361B8-B685-459F-8F73-2A5C5BA2902C}" type="slidenum">
              <a:rPr lang="en-US" smtClean="0"/>
              <a:t>18</a:t>
            </a:fld>
            <a:endParaRPr lang="en-US"/>
          </a:p>
        </p:txBody>
      </p:sp>
    </p:spTree>
    <p:extLst>
      <p:ext uri="{BB962C8B-B14F-4D97-AF65-F5344CB8AC3E}">
        <p14:creationId xmlns:p14="http://schemas.microsoft.com/office/powerpoint/2010/main" val="3090168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M(1-error</a:t>
            </a:r>
            <a:r>
              <a:rPr lang="en-US" dirty="0"/>
              <a:t>) means that we are going to max M </a:t>
            </a:r>
            <a:r>
              <a:rPr lang="en-US" dirty="0" err="1"/>
              <a:t>st</a:t>
            </a:r>
            <a:r>
              <a:rPr lang="en-US" dirty="0"/>
              <a:t> </a:t>
            </a:r>
            <a:r>
              <a:rPr lang="en-US" dirty="0" err="1"/>
              <a:t>SSbeta</a:t>
            </a:r>
            <a:r>
              <a:rPr lang="en-US" dirty="0"/>
              <a:t>=1 and the distance of all the points be bigger than M but discounted by (1-e) factor. </a:t>
            </a:r>
          </a:p>
          <a:p>
            <a:pPr marL="171450" indent="-171450">
              <a:buFont typeface="Arial" panose="020B0604020202020204" pitchFamily="34" charset="0"/>
              <a:buChar char="•"/>
            </a:pPr>
            <a:r>
              <a:rPr lang="en-US" dirty="0"/>
              <a:t>How do we restrict our slacks (errors)? By giving them a budget called C. Otherwise this margin could be very soft. The bigger the e, the wider the soft margin.  </a:t>
            </a:r>
          </a:p>
          <a:p>
            <a:pPr marL="171450" indent="-171450">
              <a:buFont typeface="Arial" panose="020B0604020202020204" pitchFamily="34" charset="0"/>
              <a:buChar char="•"/>
            </a:pPr>
            <a:r>
              <a:rPr lang="en-US" dirty="0"/>
              <a:t>C is our tuning/regularization parameter that tunes the width of the soft margin. </a:t>
            </a:r>
            <a:endParaRPr lang="en-US" dirty="0" smtClean="0"/>
          </a:p>
          <a:p>
            <a:pPr marL="171450" indent="-171450">
              <a:buFont typeface="Arial" panose="020B0604020202020204" pitchFamily="34" charset="0"/>
              <a:buChar char="•"/>
            </a:pPr>
            <a:r>
              <a:rPr lang="en-US" dirty="0" smtClean="0"/>
              <a:t>Epsilons are slack variables</a:t>
            </a:r>
            <a:r>
              <a:rPr lang="en-US" baseline="0" dirty="0" smtClean="0"/>
              <a:t> </a:t>
            </a:r>
            <a:r>
              <a:rPr lang="en-US" sz="1200" b="0" i="0" u="none" strike="noStrike" kern="1200" baseline="0" dirty="0" smtClean="0">
                <a:solidFill>
                  <a:schemeClr val="tx1"/>
                </a:solidFill>
                <a:latin typeface="+mn-lt"/>
                <a:ea typeface="+mn-ea"/>
                <a:cs typeface="+mn-cs"/>
              </a:rPr>
              <a:t>that allow individual observations to be on the wrong side of the margin or the hyperplane.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If </a:t>
            </a:r>
            <a:r>
              <a:rPr lang="en-US" sz="1200" b="0" i="1" u="none" strike="noStrike" kern="1200" baseline="0" dirty="0" smtClean="0">
                <a:solidFill>
                  <a:schemeClr val="tx1"/>
                </a:solidFill>
                <a:latin typeface="+mn-lt"/>
                <a:ea typeface="+mn-ea"/>
                <a:cs typeface="+mn-cs"/>
              </a:rPr>
              <a:t>epsilon </a:t>
            </a:r>
            <a:r>
              <a:rPr lang="en-US" sz="1200" b="0" i="0" u="none" strike="noStrike" kern="1200" baseline="0" dirty="0" smtClean="0">
                <a:solidFill>
                  <a:schemeClr val="tx1"/>
                </a:solidFill>
                <a:latin typeface="+mn-lt"/>
                <a:ea typeface="+mn-ea"/>
                <a:cs typeface="+mn-cs"/>
              </a:rPr>
              <a:t>= 0 then the </a:t>
            </a:r>
            <a:r>
              <a:rPr lang="en-US" sz="1200" b="0" i="1" u="none" strike="noStrike" kern="1200" baseline="0" dirty="0" err="1" smtClean="0">
                <a:solidFill>
                  <a:schemeClr val="tx1"/>
                </a:solidFill>
                <a:latin typeface="+mn-lt"/>
                <a:ea typeface="+mn-ea"/>
                <a:cs typeface="+mn-cs"/>
              </a:rPr>
              <a:t>i</a:t>
            </a:r>
            <a:r>
              <a:rPr lang="en-US" sz="1200" b="0" i="0" u="none" strike="noStrike" kern="1200" baseline="0" dirty="0" err="1" smtClean="0">
                <a:solidFill>
                  <a:schemeClr val="tx1"/>
                </a:solidFill>
                <a:latin typeface="+mn-lt"/>
                <a:ea typeface="+mn-ea"/>
                <a:cs typeface="+mn-cs"/>
              </a:rPr>
              <a:t>th</a:t>
            </a:r>
            <a:r>
              <a:rPr lang="en-US" sz="1200" b="0" i="0" u="none" strike="noStrike" kern="1200" baseline="0" dirty="0" smtClean="0">
                <a:solidFill>
                  <a:schemeClr val="tx1"/>
                </a:solidFill>
                <a:latin typeface="+mn-lt"/>
                <a:ea typeface="+mn-ea"/>
                <a:cs typeface="+mn-cs"/>
              </a:rPr>
              <a:t> observation is on the correct side of the margin. If </a:t>
            </a:r>
            <a:r>
              <a:rPr lang="en-US" sz="1200" b="0" i="1" u="none" strike="noStrike" kern="1200" baseline="0" dirty="0" smtClean="0">
                <a:solidFill>
                  <a:schemeClr val="tx1"/>
                </a:solidFill>
                <a:latin typeface="+mn-lt"/>
                <a:ea typeface="+mn-ea"/>
                <a:cs typeface="+mn-cs"/>
              </a:rPr>
              <a:t>epsilon &gt; </a:t>
            </a:r>
            <a:r>
              <a:rPr lang="en-US" sz="1200" b="0" i="0" u="none" strike="noStrike" kern="1200" baseline="0" dirty="0" smtClean="0">
                <a:solidFill>
                  <a:schemeClr val="tx1"/>
                </a:solidFill>
                <a:latin typeface="+mn-lt"/>
                <a:ea typeface="+mn-ea"/>
                <a:cs typeface="+mn-cs"/>
              </a:rPr>
              <a:t>0 then the </a:t>
            </a:r>
            <a:r>
              <a:rPr lang="en-US" sz="1200" b="0" i="1" u="none" strike="noStrike" kern="1200" baseline="0" dirty="0" err="1" smtClean="0">
                <a:solidFill>
                  <a:schemeClr val="tx1"/>
                </a:solidFill>
                <a:latin typeface="+mn-lt"/>
                <a:ea typeface="+mn-ea"/>
                <a:cs typeface="+mn-cs"/>
              </a:rPr>
              <a:t>i</a:t>
            </a:r>
            <a:r>
              <a:rPr lang="en-US" sz="1200" b="0" i="0" u="none" strike="noStrike" kern="1200" baseline="0" dirty="0" err="1" smtClean="0">
                <a:solidFill>
                  <a:schemeClr val="tx1"/>
                </a:solidFill>
                <a:latin typeface="+mn-lt"/>
                <a:ea typeface="+mn-ea"/>
                <a:cs typeface="+mn-cs"/>
              </a:rPr>
              <a:t>th</a:t>
            </a:r>
            <a:r>
              <a:rPr lang="en-US" sz="1200" b="0" i="0" u="none" strike="noStrike" kern="1200" baseline="0" dirty="0" smtClean="0">
                <a:solidFill>
                  <a:schemeClr val="tx1"/>
                </a:solidFill>
                <a:latin typeface="+mn-lt"/>
                <a:ea typeface="+mn-ea"/>
                <a:cs typeface="+mn-cs"/>
              </a:rPr>
              <a:t> observation is on the wrong side of the margin, and we say that the </a:t>
            </a:r>
            <a:r>
              <a:rPr lang="en-US" sz="1200" b="0" i="1" u="none" strike="noStrike" kern="1200" baseline="0" dirty="0" err="1" smtClean="0">
                <a:solidFill>
                  <a:schemeClr val="tx1"/>
                </a:solidFill>
                <a:latin typeface="+mn-lt"/>
                <a:ea typeface="+mn-ea"/>
                <a:cs typeface="+mn-cs"/>
              </a:rPr>
              <a:t>i</a:t>
            </a:r>
            <a:r>
              <a:rPr lang="en-US" sz="1200" b="0" i="0" u="none" strike="noStrike" kern="1200" baseline="0" dirty="0" err="1" smtClean="0">
                <a:solidFill>
                  <a:schemeClr val="tx1"/>
                </a:solidFill>
                <a:latin typeface="+mn-lt"/>
                <a:ea typeface="+mn-ea"/>
                <a:cs typeface="+mn-cs"/>
              </a:rPr>
              <a:t>th</a:t>
            </a:r>
            <a:r>
              <a:rPr lang="en-US" sz="1200" b="0" i="0" u="none" strike="noStrike" kern="1200" baseline="0" dirty="0" smtClean="0">
                <a:solidFill>
                  <a:schemeClr val="tx1"/>
                </a:solidFill>
                <a:latin typeface="+mn-lt"/>
                <a:ea typeface="+mn-ea"/>
                <a:cs typeface="+mn-cs"/>
              </a:rPr>
              <a:t> observation has </a:t>
            </a:r>
            <a:r>
              <a:rPr lang="en-US" sz="1200" b="0" i="1" u="none" strike="noStrike" kern="1200" baseline="0" dirty="0" smtClean="0">
                <a:solidFill>
                  <a:schemeClr val="tx1"/>
                </a:solidFill>
                <a:latin typeface="+mn-lt"/>
                <a:ea typeface="+mn-ea"/>
                <a:cs typeface="+mn-cs"/>
              </a:rPr>
              <a:t>violated </a:t>
            </a:r>
            <a:r>
              <a:rPr lang="en-US" sz="1200" b="0" i="0" u="none" strike="noStrike" kern="1200" baseline="0" dirty="0" smtClean="0">
                <a:solidFill>
                  <a:schemeClr val="tx1"/>
                </a:solidFill>
                <a:latin typeface="+mn-lt"/>
                <a:ea typeface="+mn-ea"/>
                <a:cs typeface="+mn-cs"/>
              </a:rPr>
              <a:t>the margin. If </a:t>
            </a:r>
            <a:r>
              <a:rPr lang="en-US" sz="1200" b="0" i="1" u="none" strike="noStrike" kern="1200" baseline="0" dirty="0" smtClean="0">
                <a:solidFill>
                  <a:schemeClr val="tx1"/>
                </a:solidFill>
                <a:latin typeface="+mn-lt"/>
                <a:ea typeface="+mn-ea"/>
                <a:cs typeface="+mn-cs"/>
              </a:rPr>
              <a:t>epsilon &gt; </a:t>
            </a:r>
            <a:r>
              <a:rPr lang="en-US" sz="1200" b="0" i="0" u="none" strike="noStrike" kern="1200" baseline="0" dirty="0" smtClean="0">
                <a:solidFill>
                  <a:schemeClr val="tx1"/>
                </a:solidFill>
                <a:latin typeface="+mn-lt"/>
                <a:ea typeface="+mn-ea"/>
                <a:cs typeface="+mn-cs"/>
              </a:rPr>
              <a:t>1 then it is on the wrong side of the hyperplane.</a:t>
            </a:r>
            <a:endParaRPr lang="en-US" dirty="0" smtClean="0"/>
          </a:p>
          <a:p>
            <a:pPr marL="171450" indent="-171450">
              <a:buFont typeface="Arial" panose="020B0604020202020204" pitchFamily="34" charset="0"/>
              <a:buChar char="•"/>
            </a:pPr>
            <a:r>
              <a:rPr lang="en-US" dirty="0" smtClean="0"/>
              <a:t>This </a:t>
            </a:r>
            <a:r>
              <a:rPr lang="en-US" dirty="0"/>
              <a:t>is another convex optimization problem solving for betas and epsilons (errors). We allow the model to max errors up to some budget C. </a:t>
            </a:r>
          </a:p>
          <a:p>
            <a:pPr marL="171450" indent="-171450">
              <a:buFont typeface="Arial" panose="020B0604020202020204" pitchFamily="34" charset="0"/>
              <a:buChar char="•"/>
            </a:pPr>
            <a:r>
              <a:rPr lang="en-US" dirty="0" smtClean="0"/>
              <a:t>In </a:t>
            </a:r>
            <a:r>
              <a:rPr lang="en-US" dirty="0"/>
              <a:t>max margin optimization, only the margin points are involved in finding the betas. </a:t>
            </a:r>
          </a:p>
          <a:p>
            <a:pPr marL="171450" indent="-171450">
              <a:buFont typeface="Arial" panose="020B0604020202020204" pitchFamily="34" charset="0"/>
              <a:buChar char="•"/>
            </a:pPr>
            <a:r>
              <a:rPr lang="en-US" dirty="0"/>
              <a:t>In max soft margin optimization, both points on and within the soft margin points will determine </a:t>
            </a:r>
            <a:r>
              <a:rPr lang="en-US" dirty="0" smtClean="0"/>
              <a:t>betas. </a:t>
            </a:r>
            <a:r>
              <a:rPr lang="en-US" dirty="0"/>
              <a:t>Errors are distance from soft margins. Ex: distance from point 1 to lower margin is e1 and distance from point 8 to upper margin is e8. </a:t>
            </a:r>
            <a:endParaRPr lang="en-US" dirty="0" smtClean="0"/>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Observations that lie directly on the margin, or on the wrong side of the margin for their class, are known as </a:t>
            </a:r>
            <a:r>
              <a:rPr lang="en-US" sz="1200" b="0" i="1" u="none" strike="noStrike" kern="1200" baseline="0" dirty="0" smtClean="0">
                <a:solidFill>
                  <a:schemeClr val="tx1"/>
                </a:solidFill>
                <a:latin typeface="+mn-lt"/>
                <a:ea typeface="+mn-ea"/>
                <a:cs typeface="+mn-cs"/>
              </a:rPr>
              <a:t>support vectors</a:t>
            </a:r>
            <a:r>
              <a:rPr lang="en-US" sz="1200" b="0" i="0" u="none" strike="noStrike" kern="1200" baseline="0" dirty="0" smtClean="0">
                <a:solidFill>
                  <a:schemeClr val="tx1"/>
                </a:solidFill>
                <a:latin typeface="+mn-lt"/>
                <a:ea typeface="+mn-ea"/>
                <a:cs typeface="+mn-cs"/>
              </a:rPr>
              <a:t>. These observations do affect the support vector classifier.</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6361B8-B685-459F-8F73-2A5C5BA2902C}" type="slidenum">
              <a:rPr lang="en-US" smtClean="0"/>
              <a:t>19</a:t>
            </a:fld>
            <a:endParaRPr lang="en-US"/>
          </a:p>
        </p:txBody>
      </p:sp>
    </p:spTree>
    <p:extLst>
      <p:ext uri="{BB962C8B-B14F-4D97-AF65-F5344CB8AC3E}">
        <p14:creationId xmlns:p14="http://schemas.microsoft.com/office/powerpoint/2010/main" val="3199700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6361B8-B685-459F-8F73-2A5C5BA2902C}" type="slidenum">
              <a:rPr lang="en-US" smtClean="0"/>
              <a:t>2</a:t>
            </a:fld>
            <a:endParaRPr lang="en-US"/>
          </a:p>
        </p:txBody>
      </p:sp>
    </p:spTree>
    <p:extLst>
      <p:ext uri="{BB962C8B-B14F-4D97-AF65-F5344CB8AC3E}">
        <p14:creationId xmlns:p14="http://schemas.microsoft.com/office/powerpoint/2010/main" val="4074123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 We now consider the role of the tuning parameter </a:t>
            </a:r>
            <a:r>
              <a:rPr lang="en-US" sz="1200" b="0" i="1" u="none" strike="noStrike" kern="1200" baseline="0" dirty="0" smtClean="0">
                <a:solidFill>
                  <a:schemeClr val="tx1"/>
                </a:solidFill>
                <a:latin typeface="+mn-lt"/>
                <a:ea typeface="+mn-ea"/>
                <a:cs typeface="+mn-cs"/>
              </a:rPr>
              <a:t>C</a:t>
            </a:r>
            <a:r>
              <a:rPr lang="en-US" sz="1200" b="0" i="0" u="none" strike="noStrike" kern="1200" baseline="0" dirty="0" smtClean="0">
                <a:solidFill>
                  <a:schemeClr val="tx1"/>
                </a:solidFill>
                <a:latin typeface="+mn-lt"/>
                <a:ea typeface="+mn-ea"/>
                <a:cs typeface="+mn-cs"/>
              </a:rPr>
              <a:t>. In (9.15), </a:t>
            </a:r>
            <a:r>
              <a:rPr lang="en-US" sz="1200" b="0" i="1" u="none" strike="noStrike" kern="1200" baseline="0" dirty="0" smtClean="0">
                <a:solidFill>
                  <a:schemeClr val="tx1"/>
                </a:solidFill>
                <a:latin typeface="+mn-lt"/>
                <a:ea typeface="+mn-ea"/>
                <a:cs typeface="+mn-cs"/>
              </a:rPr>
              <a:t>C </a:t>
            </a:r>
            <a:r>
              <a:rPr lang="en-US" sz="1200" b="0" i="0" u="none" strike="noStrike" kern="1200" baseline="0" dirty="0" smtClean="0">
                <a:solidFill>
                  <a:schemeClr val="tx1"/>
                </a:solidFill>
                <a:latin typeface="+mn-lt"/>
                <a:ea typeface="+mn-ea"/>
                <a:cs typeface="+mn-cs"/>
              </a:rPr>
              <a:t>bounds the sum of the </a:t>
            </a:r>
            <a:r>
              <a:rPr lang="en-US" sz="1200" b="0" i="1" u="none" strike="noStrike" kern="1200" baseline="0" dirty="0" smtClean="0">
                <a:solidFill>
                  <a:schemeClr val="tx1"/>
                </a:solidFill>
                <a:latin typeface="+mn-lt"/>
                <a:ea typeface="+mn-ea"/>
                <a:cs typeface="+mn-cs"/>
              </a:rPr>
              <a:t>epsilons</a:t>
            </a:r>
            <a:r>
              <a:rPr lang="en-US" sz="1200" b="0" i="0" u="none" strike="noStrike" kern="1200" baseline="0" dirty="0" smtClean="0">
                <a:solidFill>
                  <a:schemeClr val="tx1"/>
                </a:solidFill>
                <a:latin typeface="+mn-lt"/>
                <a:ea typeface="+mn-ea"/>
                <a:cs typeface="+mn-cs"/>
              </a:rPr>
              <a:t>, and so it determines the number and severity of the violations to the margin (and to the hyperplane) that we will tolerate. We can think of </a:t>
            </a:r>
            <a:r>
              <a:rPr lang="en-US" sz="1200" b="0" i="1" u="none" strike="noStrike" kern="1200" baseline="0" dirty="0" smtClean="0">
                <a:solidFill>
                  <a:schemeClr val="tx1"/>
                </a:solidFill>
                <a:latin typeface="+mn-lt"/>
                <a:ea typeface="+mn-ea"/>
                <a:cs typeface="+mn-cs"/>
              </a:rPr>
              <a:t>C </a:t>
            </a:r>
            <a:r>
              <a:rPr lang="en-US" sz="1200" b="0" i="0" u="none" strike="noStrike" kern="1200" baseline="0" dirty="0" smtClean="0">
                <a:solidFill>
                  <a:schemeClr val="tx1"/>
                </a:solidFill>
                <a:latin typeface="+mn-lt"/>
                <a:ea typeface="+mn-ea"/>
                <a:cs typeface="+mn-cs"/>
              </a:rPr>
              <a:t>as a </a:t>
            </a:r>
            <a:r>
              <a:rPr lang="en-US" sz="1200" b="0" i="1" u="none" strike="noStrike" kern="1200" baseline="0" dirty="0" smtClean="0">
                <a:solidFill>
                  <a:schemeClr val="tx1"/>
                </a:solidFill>
                <a:latin typeface="+mn-lt"/>
                <a:ea typeface="+mn-ea"/>
                <a:cs typeface="+mn-cs"/>
              </a:rPr>
              <a:t>budget </a:t>
            </a:r>
            <a:r>
              <a:rPr lang="en-US" sz="1200" b="0" i="0" u="none" strike="noStrike" kern="1200" baseline="0" dirty="0" smtClean="0">
                <a:solidFill>
                  <a:schemeClr val="tx1"/>
                </a:solidFill>
                <a:latin typeface="+mn-lt"/>
                <a:ea typeface="+mn-ea"/>
                <a:cs typeface="+mn-cs"/>
              </a:rPr>
              <a:t>for the amount that the margin can be violated by the </a:t>
            </a:r>
            <a:r>
              <a:rPr lang="en-US" sz="1200" b="0" i="1" u="none" strike="noStrike" kern="1200" baseline="0" dirty="0" smtClean="0">
                <a:solidFill>
                  <a:schemeClr val="tx1"/>
                </a:solidFill>
                <a:latin typeface="+mn-lt"/>
                <a:ea typeface="+mn-ea"/>
                <a:cs typeface="+mn-cs"/>
              </a:rPr>
              <a:t>n </a:t>
            </a:r>
            <a:r>
              <a:rPr lang="en-US" sz="1200" b="0" i="0" u="none" strike="noStrike" kern="1200" baseline="0" dirty="0" smtClean="0">
                <a:solidFill>
                  <a:schemeClr val="tx1"/>
                </a:solidFill>
                <a:latin typeface="+mn-lt"/>
                <a:ea typeface="+mn-ea"/>
                <a:cs typeface="+mn-cs"/>
              </a:rPr>
              <a:t>observations.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If </a:t>
            </a:r>
            <a:r>
              <a:rPr lang="en-US" sz="1200" b="0" i="1" u="none" strike="noStrike" kern="1200" baseline="0" dirty="0" smtClean="0">
                <a:solidFill>
                  <a:schemeClr val="tx1"/>
                </a:solidFill>
                <a:latin typeface="+mn-lt"/>
                <a:ea typeface="+mn-ea"/>
                <a:cs typeface="+mn-cs"/>
              </a:rPr>
              <a:t>C </a:t>
            </a:r>
            <a:r>
              <a:rPr lang="en-US" sz="1200" b="0" i="0" u="none" strike="noStrike" kern="1200" baseline="0" dirty="0" smtClean="0">
                <a:solidFill>
                  <a:schemeClr val="tx1"/>
                </a:solidFill>
                <a:latin typeface="+mn-lt"/>
                <a:ea typeface="+mn-ea"/>
                <a:cs typeface="+mn-cs"/>
              </a:rPr>
              <a:t>= 0 then there is no budget for violations to the margin, and it must be the case that epsilon1 = </a:t>
            </a:r>
            <a:r>
              <a:rPr lang="en-US" sz="1200" b="0" i="1" u="none" strike="noStrike" kern="1200" baseline="0" dirty="0" smtClean="0">
                <a:solidFill>
                  <a:schemeClr val="tx1"/>
                </a:solidFill>
                <a:latin typeface="+mn-lt"/>
                <a:ea typeface="+mn-ea"/>
                <a:cs typeface="+mn-cs"/>
              </a:rPr>
              <a:t>. . . </a:t>
            </a:r>
            <a:r>
              <a:rPr lang="en-US" sz="1200" b="0" i="0" u="none" strike="noStrike" kern="1200" baseline="0" dirty="0" smtClean="0">
                <a:solidFill>
                  <a:schemeClr val="tx1"/>
                </a:solidFill>
                <a:latin typeface="+mn-lt"/>
                <a:ea typeface="+mn-ea"/>
                <a:cs typeface="+mn-cs"/>
              </a:rPr>
              <a:t>= </a:t>
            </a:r>
            <a:r>
              <a:rPr lang="en-US" sz="1200" b="0" i="1" u="none" strike="noStrike" kern="1200" baseline="0" dirty="0" smtClean="0">
                <a:solidFill>
                  <a:schemeClr val="tx1"/>
                </a:solidFill>
                <a:latin typeface="+mn-lt"/>
                <a:ea typeface="+mn-ea"/>
                <a:cs typeface="+mn-cs"/>
              </a:rPr>
              <a:t>n </a:t>
            </a:r>
            <a:r>
              <a:rPr lang="en-US" sz="1200" b="0" i="0" u="none" strike="noStrike" kern="1200" baseline="0" dirty="0" smtClean="0">
                <a:solidFill>
                  <a:schemeClr val="tx1"/>
                </a:solidFill>
                <a:latin typeface="+mn-lt"/>
                <a:ea typeface="+mn-ea"/>
                <a:cs typeface="+mn-cs"/>
              </a:rPr>
              <a:t>= 0, in which case this is the same as the maximal margin hyperplane optimization problem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For </a:t>
            </a:r>
            <a:r>
              <a:rPr lang="en-US" sz="1200" b="0" i="1" u="none" strike="noStrike" kern="1200" baseline="0" dirty="0" smtClean="0">
                <a:solidFill>
                  <a:schemeClr val="tx1"/>
                </a:solidFill>
                <a:latin typeface="+mn-lt"/>
                <a:ea typeface="+mn-ea"/>
                <a:cs typeface="+mn-cs"/>
              </a:rPr>
              <a:t>C &gt; </a:t>
            </a:r>
            <a:r>
              <a:rPr lang="en-US" sz="1200" b="0" i="0" u="none" strike="noStrike" kern="1200" baseline="0" dirty="0" smtClean="0">
                <a:solidFill>
                  <a:schemeClr val="tx1"/>
                </a:solidFill>
                <a:latin typeface="+mn-lt"/>
                <a:ea typeface="+mn-ea"/>
                <a:cs typeface="+mn-cs"/>
              </a:rPr>
              <a:t>0 no more than </a:t>
            </a:r>
            <a:r>
              <a:rPr lang="en-US" sz="1200" b="0" i="1" u="none" strike="noStrike" kern="1200" baseline="0" dirty="0" smtClean="0">
                <a:solidFill>
                  <a:schemeClr val="tx1"/>
                </a:solidFill>
                <a:latin typeface="+mn-lt"/>
                <a:ea typeface="+mn-ea"/>
                <a:cs typeface="+mn-cs"/>
              </a:rPr>
              <a:t>C </a:t>
            </a:r>
            <a:r>
              <a:rPr lang="en-US" sz="1200" b="0" i="0" u="none" strike="noStrike" kern="1200" baseline="0" dirty="0" smtClean="0">
                <a:solidFill>
                  <a:schemeClr val="tx1"/>
                </a:solidFill>
                <a:latin typeface="+mn-lt"/>
                <a:ea typeface="+mn-ea"/>
                <a:cs typeface="+mn-cs"/>
              </a:rPr>
              <a:t>observations can be on the wrong side of the hyperplane. As the budget </a:t>
            </a:r>
            <a:r>
              <a:rPr lang="en-US" sz="1200" b="0" i="1" u="none" strike="noStrike" kern="1200" baseline="0" dirty="0" smtClean="0">
                <a:solidFill>
                  <a:schemeClr val="tx1"/>
                </a:solidFill>
                <a:latin typeface="+mn-lt"/>
                <a:ea typeface="+mn-ea"/>
                <a:cs typeface="+mn-cs"/>
              </a:rPr>
              <a:t>C </a:t>
            </a:r>
            <a:r>
              <a:rPr lang="en-US" sz="1200" b="0" i="0" u="none" strike="noStrike" kern="1200" baseline="0" dirty="0" smtClean="0">
                <a:solidFill>
                  <a:schemeClr val="tx1"/>
                </a:solidFill>
                <a:latin typeface="+mn-lt"/>
                <a:ea typeface="+mn-ea"/>
                <a:cs typeface="+mn-cs"/>
              </a:rPr>
              <a:t>increases, we become more tolerant of violations to the margin, and so the margin will widen. Conversely, as </a:t>
            </a:r>
            <a:r>
              <a:rPr lang="en-US" sz="1200" b="0" i="1" u="none" strike="noStrike" kern="1200" baseline="0" dirty="0" smtClean="0">
                <a:solidFill>
                  <a:schemeClr val="tx1"/>
                </a:solidFill>
                <a:latin typeface="+mn-lt"/>
                <a:ea typeface="+mn-ea"/>
                <a:cs typeface="+mn-cs"/>
              </a:rPr>
              <a:t>C </a:t>
            </a:r>
            <a:r>
              <a:rPr lang="en-US" sz="1200" b="0" i="0" u="none" strike="noStrike" kern="1200" baseline="0" dirty="0" smtClean="0">
                <a:solidFill>
                  <a:schemeClr val="tx1"/>
                </a:solidFill>
                <a:latin typeface="+mn-lt"/>
                <a:ea typeface="+mn-ea"/>
                <a:cs typeface="+mn-cs"/>
              </a:rPr>
              <a:t>decreases, we become less tolerant of violations to the margin and so the margin narrows.</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In practice, </a:t>
            </a:r>
            <a:r>
              <a:rPr lang="en-US" sz="1200" b="0" i="1" u="none" strike="noStrike" kern="1200" baseline="0" dirty="0" smtClean="0">
                <a:solidFill>
                  <a:schemeClr val="tx1"/>
                </a:solidFill>
                <a:latin typeface="+mn-lt"/>
                <a:ea typeface="+mn-ea"/>
                <a:cs typeface="+mn-cs"/>
              </a:rPr>
              <a:t>C </a:t>
            </a:r>
            <a:r>
              <a:rPr lang="en-US" sz="1200" b="0" i="0" u="none" strike="noStrike" kern="1200" baseline="0" dirty="0" smtClean="0">
                <a:solidFill>
                  <a:schemeClr val="tx1"/>
                </a:solidFill>
                <a:latin typeface="+mn-lt"/>
                <a:ea typeface="+mn-ea"/>
                <a:cs typeface="+mn-cs"/>
              </a:rPr>
              <a:t>is treated as a tuning parameter that is generally chosen via cross-validation</a:t>
            </a:r>
            <a:endParaRPr lang="en-US" dirty="0" smtClean="0"/>
          </a:p>
          <a:p>
            <a:pPr marL="171450" indent="-171450">
              <a:buFont typeface="Arial" panose="020B0604020202020204" pitchFamily="34" charset="0"/>
              <a:buChar char="•"/>
            </a:pPr>
            <a:r>
              <a:rPr lang="en-US" dirty="0" smtClean="0"/>
              <a:t>Top </a:t>
            </a:r>
            <a:r>
              <a:rPr lang="en-US" dirty="0"/>
              <a:t>left is the biggest possible C, because all points are on the wrong side of the soft margin. Note that the dashed lines are using only two furthest points here. And the solid line is simply right in the middle. </a:t>
            </a:r>
          </a:p>
          <a:p>
            <a:pPr marL="171450" indent="-171450">
              <a:buFont typeface="Arial" panose="020B0604020202020204" pitchFamily="34" charset="0"/>
              <a:buChar char="•"/>
            </a:pPr>
            <a:r>
              <a:rPr lang="en-US" dirty="0"/>
              <a:t>As C gets bigger (more points in the soft margin), the margin gets more stable (the more points involved in the orientation of the margin). Bias variance trade off: the top left, the margin is most stable (smallest variance of beta and biggest bias) compare to the bottom right which is least stable (biggest variance but smallest bias). C increase = Se(beta) decrease  </a:t>
            </a:r>
          </a:p>
          <a:p>
            <a:pPr marL="171450" indent="-171450">
              <a:buFont typeface="Arial" panose="020B0604020202020204" pitchFamily="34" charset="0"/>
              <a:buChar char="•"/>
            </a:pPr>
            <a:r>
              <a:rPr lang="en-US" dirty="0"/>
              <a:t>These points (within the margin) are the one controlling the orientation of the margin. </a:t>
            </a:r>
            <a:endParaRPr lang="en-US" dirty="0" smtClean="0"/>
          </a:p>
          <a:p>
            <a:pPr marL="171450" indent="-171450">
              <a:buFont typeface="Arial" panose="020B0604020202020204" pitchFamily="34" charset="0"/>
              <a:buChar char="•"/>
            </a:pPr>
            <a:r>
              <a:rPr lang="en-US" sz="1200" b="0" i="1" u="none" strike="noStrike" kern="1200" baseline="0" dirty="0" smtClean="0">
                <a:solidFill>
                  <a:schemeClr val="tx1"/>
                </a:solidFill>
                <a:latin typeface="+mn-lt"/>
                <a:ea typeface="+mn-ea"/>
                <a:cs typeface="+mn-cs"/>
              </a:rPr>
              <a:t>C </a:t>
            </a:r>
            <a:r>
              <a:rPr lang="en-US" sz="1200" b="0" i="0" u="none" strike="noStrike" kern="1200" baseline="0" dirty="0" smtClean="0">
                <a:solidFill>
                  <a:schemeClr val="tx1"/>
                </a:solidFill>
                <a:latin typeface="+mn-lt"/>
                <a:ea typeface="+mn-ea"/>
                <a:cs typeface="+mn-cs"/>
              </a:rPr>
              <a:t>controls the bias-variance trade-off of the statistical learning technique. When </a:t>
            </a:r>
            <a:r>
              <a:rPr lang="en-US" sz="1200" b="0" i="1" u="none" strike="noStrike" kern="1200" baseline="0" dirty="0" smtClean="0">
                <a:solidFill>
                  <a:schemeClr val="tx1"/>
                </a:solidFill>
                <a:latin typeface="+mn-lt"/>
                <a:ea typeface="+mn-ea"/>
                <a:cs typeface="+mn-cs"/>
              </a:rPr>
              <a:t>C </a:t>
            </a:r>
            <a:r>
              <a:rPr lang="en-US" sz="1200" b="0" i="0" u="none" strike="noStrike" kern="1200" baseline="0" dirty="0" smtClean="0">
                <a:solidFill>
                  <a:schemeClr val="tx1"/>
                </a:solidFill>
                <a:latin typeface="+mn-lt"/>
                <a:ea typeface="+mn-ea"/>
                <a:cs typeface="+mn-cs"/>
              </a:rPr>
              <a:t>is small, we seek narrow margins that are rarely violated; this amounts to a classifier that is highly fit to the data, which may have low bias but high variance. On the other hand, when </a:t>
            </a:r>
            <a:r>
              <a:rPr lang="en-US" sz="1200" b="0" i="1" u="none" strike="noStrike" kern="1200" baseline="0" dirty="0" smtClean="0">
                <a:solidFill>
                  <a:schemeClr val="tx1"/>
                </a:solidFill>
                <a:latin typeface="+mn-lt"/>
                <a:ea typeface="+mn-ea"/>
                <a:cs typeface="+mn-cs"/>
              </a:rPr>
              <a:t>C </a:t>
            </a:r>
            <a:r>
              <a:rPr lang="en-US" sz="1200" b="0" i="0" u="none" strike="noStrike" kern="1200" baseline="0" dirty="0" smtClean="0">
                <a:solidFill>
                  <a:schemeClr val="tx1"/>
                </a:solidFill>
                <a:latin typeface="+mn-lt"/>
                <a:ea typeface="+mn-ea"/>
                <a:cs typeface="+mn-cs"/>
              </a:rPr>
              <a:t>is larger, the margin is wider and we allow more violations to it; this amounts to fitting the data less hard and obtaining a classifier that is potentially more biased but may have lower variance</a:t>
            </a:r>
            <a:r>
              <a:rPr lang="en-US" sz="1200" b="0" i="0" u="none" strike="noStrike" kern="1200" baseline="0" dirty="0">
                <a:solidFill>
                  <a:schemeClr val="tx1"/>
                </a:solidFill>
                <a:latin typeface="+mn-lt"/>
                <a:ea typeface="+mn-ea"/>
                <a:cs typeface="+mn-cs"/>
              </a:rPr>
              <a:t> </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When the tuning parameter </a:t>
            </a:r>
            <a:r>
              <a:rPr lang="en-US" sz="1200" b="0" i="1" u="none" strike="noStrike" kern="1200" baseline="0" dirty="0" smtClean="0">
                <a:solidFill>
                  <a:schemeClr val="tx1"/>
                </a:solidFill>
                <a:latin typeface="+mn-lt"/>
                <a:ea typeface="+mn-ea"/>
                <a:cs typeface="+mn-cs"/>
              </a:rPr>
              <a:t>C </a:t>
            </a:r>
            <a:r>
              <a:rPr lang="en-US" sz="1200" b="0" i="0" u="none" strike="noStrike" kern="1200" baseline="0" dirty="0" smtClean="0">
                <a:solidFill>
                  <a:schemeClr val="tx1"/>
                </a:solidFill>
                <a:latin typeface="+mn-lt"/>
                <a:ea typeface="+mn-ea"/>
                <a:cs typeface="+mn-cs"/>
              </a:rPr>
              <a:t>is large, then the margin is wide, many observations violate the margin, and so there are many support vectors. In this case, many observations are involved in determining the hyperplane. The top left panel in Figure 9.7 illustrates this setting: this classifier has low variance (since many observations are support vectors) but potentially high bias. In contrast, if </a:t>
            </a:r>
            <a:r>
              <a:rPr lang="en-US" sz="1200" b="0" i="1" u="none" strike="noStrike" kern="1200" baseline="0" dirty="0" smtClean="0">
                <a:solidFill>
                  <a:schemeClr val="tx1"/>
                </a:solidFill>
                <a:latin typeface="+mn-lt"/>
                <a:ea typeface="+mn-ea"/>
                <a:cs typeface="+mn-cs"/>
              </a:rPr>
              <a:t>C </a:t>
            </a:r>
            <a:r>
              <a:rPr lang="en-US" sz="1200" b="0" i="0" u="none" strike="noStrike" kern="1200" baseline="0" dirty="0" smtClean="0">
                <a:solidFill>
                  <a:schemeClr val="tx1"/>
                </a:solidFill>
                <a:latin typeface="+mn-lt"/>
                <a:ea typeface="+mn-ea"/>
                <a:cs typeface="+mn-cs"/>
              </a:rPr>
              <a:t>is small, then there will be fewer support vectors and hence the resulting classifier will have low bias but high variance. The bottom right panel in Figure 9.7 illustrates this setting, with only eight support vectors.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6361B8-B685-459F-8F73-2A5C5BA2902C}" type="slidenum">
              <a:rPr lang="en-US" smtClean="0"/>
              <a:t>20</a:t>
            </a:fld>
            <a:endParaRPr lang="en-US"/>
          </a:p>
        </p:txBody>
      </p:sp>
    </p:spTree>
    <p:extLst>
      <p:ext uri="{BB962C8B-B14F-4D97-AF65-F5344CB8AC3E}">
        <p14:creationId xmlns:p14="http://schemas.microsoft.com/office/powerpoint/2010/main" val="2828420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Notice if we increase C, we still don’t have a good classifier. Misclassifications are many! </a:t>
            </a:r>
          </a:p>
        </p:txBody>
      </p:sp>
      <p:sp>
        <p:nvSpPr>
          <p:cNvPr id="4" name="Slide Number Placeholder 3"/>
          <p:cNvSpPr>
            <a:spLocks noGrp="1"/>
          </p:cNvSpPr>
          <p:nvPr>
            <p:ph type="sldNum" sz="quarter" idx="5"/>
          </p:nvPr>
        </p:nvSpPr>
        <p:spPr/>
        <p:txBody>
          <a:bodyPr/>
          <a:lstStyle/>
          <a:p>
            <a:fld id="{BB6361B8-B685-459F-8F73-2A5C5BA2902C}" type="slidenum">
              <a:rPr lang="en-US" smtClean="0"/>
              <a:t>21</a:t>
            </a:fld>
            <a:endParaRPr lang="en-US"/>
          </a:p>
        </p:txBody>
      </p:sp>
    </p:spTree>
    <p:extLst>
      <p:ext uri="{BB962C8B-B14F-4D97-AF65-F5344CB8AC3E}">
        <p14:creationId xmlns:p14="http://schemas.microsoft.com/office/powerpoint/2010/main" val="104968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M is different from Margin M.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6361B8-B685-459F-8F73-2A5C5BA2902C}" type="slidenum">
              <a:rPr lang="en-US" smtClean="0"/>
              <a:t>22</a:t>
            </a:fld>
            <a:endParaRPr lang="en-US"/>
          </a:p>
        </p:txBody>
      </p:sp>
    </p:spTree>
    <p:extLst>
      <p:ext uri="{BB962C8B-B14F-4D97-AF65-F5344CB8AC3E}">
        <p14:creationId xmlns:p14="http://schemas.microsoft.com/office/powerpoint/2010/main" val="1141956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Dashed lines are soft margins and solid ones are decision boundaries. </a:t>
            </a:r>
          </a:p>
          <a:p>
            <a:pPr marL="171450" indent="-171450">
              <a:buFont typeface="Arial" panose="020B0604020202020204" pitchFamily="34" charset="0"/>
              <a:buChar char="•"/>
            </a:pPr>
            <a:r>
              <a:rPr lang="en-US" dirty="0"/>
              <a:t>Think of 3 dimensions x1, x2 and z=x1x2.  Here the hyperplane is a plane. Above that plane is class 1 and below it class 2. Now if we reduce the dimension to two, then two </a:t>
            </a:r>
          </a:p>
        </p:txBody>
      </p:sp>
      <p:sp>
        <p:nvSpPr>
          <p:cNvPr id="4" name="Slide Number Placeholder 3"/>
          <p:cNvSpPr>
            <a:spLocks noGrp="1"/>
          </p:cNvSpPr>
          <p:nvPr>
            <p:ph type="sldNum" sz="quarter" idx="5"/>
          </p:nvPr>
        </p:nvSpPr>
        <p:spPr/>
        <p:txBody>
          <a:bodyPr/>
          <a:lstStyle/>
          <a:p>
            <a:fld id="{BB6361B8-B685-459F-8F73-2A5C5BA2902C}" type="slidenum">
              <a:rPr lang="en-US" smtClean="0"/>
              <a:t>23</a:t>
            </a:fld>
            <a:endParaRPr lang="en-US"/>
          </a:p>
        </p:txBody>
      </p:sp>
    </p:spTree>
    <p:extLst>
      <p:ext uri="{BB962C8B-B14F-4D97-AF65-F5344CB8AC3E}">
        <p14:creationId xmlns:p14="http://schemas.microsoft.com/office/powerpoint/2010/main" val="143280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6361B8-B685-459F-8F73-2A5C5BA2902C}" type="slidenum">
              <a:rPr lang="en-US" smtClean="0"/>
              <a:t>24</a:t>
            </a:fld>
            <a:endParaRPr lang="en-US"/>
          </a:p>
        </p:txBody>
      </p:sp>
    </p:spTree>
    <p:extLst>
      <p:ext uri="{BB962C8B-B14F-4D97-AF65-F5344CB8AC3E}">
        <p14:creationId xmlns:p14="http://schemas.microsoft.com/office/powerpoint/2010/main" val="217039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Inner products: </a:t>
            </a:r>
            <a:r>
              <a:rPr lang="en-US" dirty="0">
                <a:hlinkClick r:id="rId3"/>
              </a:rPr>
              <a:t>https://en.wikipedia.org/wiki/Inner_product_space</a:t>
            </a:r>
            <a:endParaRPr lang="en-US" dirty="0"/>
          </a:p>
          <a:p>
            <a:pPr marL="171450" indent="-171450">
              <a:buFont typeface="Arial" panose="020B0604020202020204" pitchFamily="34" charset="0"/>
              <a:buChar char="•"/>
            </a:pPr>
            <a:r>
              <a:rPr lang="en-US" dirty="0"/>
              <a:t>When we add a new test point and we want to classify it, we have to compute the all inner products between the train set and the new test point.  Fit the SVM and evaluate the function. So this inner product method can be quite abstract. </a:t>
            </a:r>
          </a:p>
        </p:txBody>
      </p:sp>
      <p:sp>
        <p:nvSpPr>
          <p:cNvPr id="4" name="Slide Number Placeholder 3"/>
          <p:cNvSpPr>
            <a:spLocks noGrp="1"/>
          </p:cNvSpPr>
          <p:nvPr>
            <p:ph type="sldNum" sz="quarter" idx="5"/>
          </p:nvPr>
        </p:nvSpPr>
        <p:spPr/>
        <p:txBody>
          <a:bodyPr/>
          <a:lstStyle/>
          <a:p>
            <a:fld id="{BB6361B8-B685-459F-8F73-2A5C5BA2902C}" type="slidenum">
              <a:rPr lang="en-US" smtClean="0"/>
              <a:t>25</a:t>
            </a:fld>
            <a:endParaRPr lang="en-US"/>
          </a:p>
        </p:txBody>
      </p:sp>
    </p:spTree>
    <p:extLst>
      <p:ext uri="{BB962C8B-B14F-4D97-AF65-F5344CB8AC3E}">
        <p14:creationId xmlns:p14="http://schemas.microsoft.com/office/powerpoint/2010/main" val="17955715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6361B8-B685-459F-8F73-2A5C5BA2902C}" type="slidenum">
              <a:rPr lang="en-US" smtClean="0"/>
              <a:t>26</a:t>
            </a:fld>
            <a:endParaRPr lang="en-US"/>
          </a:p>
        </p:txBody>
      </p:sp>
    </p:spTree>
    <p:extLst>
      <p:ext uri="{BB962C8B-B14F-4D97-AF65-F5344CB8AC3E}">
        <p14:creationId xmlns:p14="http://schemas.microsoft.com/office/powerpoint/2010/main" val="2588948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are many different Kernels available. Radial Kernel is one of the most famous ones. The main part of it is coming from the multivariate Gaussian distribution. Gamma is the tuning parameter. This is an inner product in an abstract infinite dimensional feature space. Very high dimensional space that we can never visit it yet this Kernel computes the inner products first. </a:t>
            </a:r>
          </a:p>
          <a:p>
            <a:pPr marL="171450" indent="-171450">
              <a:buFont typeface="Arial" panose="020B0604020202020204" pitchFamily="34" charset="0"/>
              <a:buChar char="•"/>
            </a:pPr>
            <a:r>
              <a:rPr lang="en-US" dirty="0"/>
              <a:t>Kernels get around supper high dimensionality by squashing down most dimensions to zero.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beauty of the "kernel trick" is that, even if there is an infinite-dimensional basis, we need only look at the n^2 inner products between training data points. So the computational effort required to solve a kernel support vector machine DOES NOT becomes greater and greater as the dimension of the basis increases.</a:t>
            </a:r>
            <a:endParaRPr lang="en-US" dirty="0"/>
          </a:p>
        </p:txBody>
      </p:sp>
      <p:sp>
        <p:nvSpPr>
          <p:cNvPr id="4" name="Slide Number Placeholder 3"/>
          <p:cNvSpPr>
            <a:spLocks noGrp="1"/>
          </p:cNvSpPr>
          <p:nvPr>
            <p:ph type="sldNum" sz="quarter" idx="5"/>
          </p:nvPr>
        </p:nvSpPr>
        <p:spPr/>
        <p:txBody>
          <a:bodyPr/>
          <a:lstStyle/>
          <a:p>
            <a:fld id="{BB6361B8-B685-459F-8F73-2A5C5BA2902C}" type="slidenum">
              <a:rPr lang="en-US" smtClean="0"/>
              <a:t>27</a:t>
            </a:fld>
            <a:endParaRPr lang="en-US"/>
          </a:p>
        </p:txBody>
      </p:sp>
    </p:spTree>
    <p:extLst>
      <p:ext uri="{BB962C8B-B14F-4D97-AF65-F5344CB8AC3E}">
        <p14:creationId xmlns:p14="http://schemas.microsoft.com/office/powerpoint/2010/main" val="1846386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OVA: we have k of these f(x). We pick the one that is max </a:t>
            </a:r>
            <a:r>
              <a:rPr lang="en-US" dirty="0" err="1"/>
              <a:t>i.e</a:t>
            </a:r>
            <a:r>
              <a:rPr lang="en-US" dirty="0"/>
              <a:t> max marginal classifier.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6361B8-B685-459F-8F73-2A5C5BA2902C}" type="slidenum">
              <a:rPr lang="en-US" smtClean="0"/>
              <a:t>28</a:t>
            </a:fld>
            <a:endParaRPr lang="en-US"/>
          </a:p>
        </p:txBody>
      </p:sp>
    </p:spTree>
    <p:extLst>
      <p:ext uri="{BB962C8B-B14F-4D97-AF65-F5344CB8AC3E}">
        <p14:creationId xmlns:p14="http://schemas.microsoft.com/office/powerpoint/2010/main" val="1939793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SVM is also not interpretable. Specially in high dimension problems. </a:t>
            </a:r>
          </a:p>
          <a:p>
            <a:pPr marL="171450" indent="-171450">
              <a:buFont typeface="Arial" panose="020B0604020202020204" pitchFamily="34" charset="0"/>
              <a:buChar char="•"/>
            </a:pPr>
            <a:r>
              <a:rPr lang="en-US" dirty="0"/>
              <a:t>SVM don’t give you probabilities which is a draw back. (51% and 99% are both classified as 1)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6361B8-B685-459F-8F73-2A5C5BA2902C}" type="slidenum">
              <a:rPr lang="en-US" smtClean="0"/>
              <a:t>29</a:t>
            </a:fld>
            <a:endParaRPr lang="en-US"/>
          </a:p>
        </p:txBody>
      </p:sp>
    </p:spTree>
    <p:extLst>
      <p:ext uri="{BB962C8B-B14F-4D97-AF65-F5344CB8AC3E}">
        <p14:creationId xmlns:p14="http://schemas.microsoft.com/office/powerpoint/2010/main" val="2622754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common mistake: only support points will contribute to the algorithms. This is absolutely WRONG! </a:t>
            </a:r>
          </a:p>
        </p:txBody>
      </p:sp>
      <p:sp>
        <p:nvSpPr>
          <p:cNvPr id="4" name="Slide Number Placeholder 3"/>
          <p:cNvSpPr>
            <a:spLocks noGrp="1"/>
          </p:cNvSpPr>
          <p:nvPr>
            <p:ph type="sldNum" sz="quarter" idx="5"/>
          </p:nvPr>
        </p:nvSpPr>
        <p:spPr/>
        <p:txBody>
          <a:bodyPr/>
          <a:lstStyle/>
          <a:p>
            <a:fld id="{BB6361B8-B685-459F-8F73-2A5C5BA2902C}" type="slidenum">
              <a:rPr lang="en-US" smtClean="0"/>
              <a:t>3</a:t>
            </a:fld>
            <a:endParaRPr lang="en-US"/>
          </a:p>
        </p:txBody>
      </p:sp>
    </p:spTree>
    <p:extLst>
      <p:ext uri="{BB962C8B-B14F-4D97-AF65-F5344CB8AC3E}">
        <p14:creationId xmlns:p14="http://schemas.microsoft.com/office/powerpoint/2010/main" val="4147873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6361B8-B685-459F-8F73-2A5C5BA2902C}" type="slidenum">
              <a:rPr lang="en-US" smtClean="0"/>
              <a:t>30</a:t>
            </a:fld>
            <a:endParaRPr lang="en-US"/>
          </a:p>
        </p:txBody>
      </p:sp>
    </p:spTree>
    <p:extLst>
      <p:ext uri="{BB962C8B-B14F-4D97-AF65-F5344CB8AC3E}">
        <p14:creationId xmlns:p14="http://schemas.microsoft.com/office/powerpoint/2010/main" val="381827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the example of one dimension where the data is not separable. Doing some tricks: f= x-5 and then f^2 and then show it is separable. So the data is separable in 2 dimensions. </a:t>
            </a:r>
          </a:p>
          <a:p>
            <a:r>
              <a:rPr lang="en-US" dirty="0"/>
              <a:t>The same story for non separable in 2 dimensions but separable in 3. </a:t>
            </a:r>
          </a:p>
        </p:txBody>
      </p:sp>
      <p:sp>
        <p:nvSpPr>
          <p:cNvPr id="4" name="Slide Number Placeholder 3"/>
          <p:cNvSpPr>
            <a:spLocks noGrp="1"/>
          </p:cNvSpPr>
          <p:nvPr>
            <p:ph type="sldNum" sz="quarter" idx="5"/>
          </p:nvPr>
        </p:nvSpPr>
        <p:spPr/>
        <p:txBody>
          <a:bodyPr/>
          <a:lstStyle/>
          <a:p>
            <a:fld id="{BB6361B8-B685-459F-8F73-2A5C5BA2902C}" type="slidenum">
              <a:rPr lang="en-US" smtClean="0"/>
              <a:t>4</a:t>
            </a:fld>
            <a:endParaRPr lang="en-US"/>
          </a:p>
        </p:txBody>
      </p:sp>
    </p:spTree>
    <p:extLst>
      <p:ext uri="{BB962C8B-B14F-4D97-AF65-F5344CB8AC3E}">
        <p14:creationId xmlns:p14="http://schemas.microsoft.com/office/powerpoint/2010/main" val="89161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 with the example of one dimension where the data is not separable. Doing some tricks: f= x-5 and then f^2 and then show it is separable. So the data is separable in 2 dimensions. </a:t>
            </a:r>
          </a:p>
          <a:p>
            <a:pPr marL="171450" indent="-171450">
              <a:buFont typeface="Arial" panose="020B0604020202020204" pitchFamily="34" charset="0"/>
              <a:buChar char="•"/>
            </a:pPr>
            <a:r>
              <a:rPr lang="en-US" dirty="0"/>
              <a:t>The same story for non separable in 2 dimensions but separable in 3. </a:t>
            </a:r>
          </a:p>
          <a:p>
            <a:pPr marL="171450" indent="-171450">
              <a:buFont typeface="Arial" panose="020B0604020202020204" pitchFamily="34" charset="0"/>
              <a:buChar char="•"/>
            </a:pPr>
            <a:r>
              <a:rPr lang="en-US" dirty="0"/>
              <a:t>Caveat! Mapping to higher dimensional space can be highly compute-intensive. So that’s why we are going to use Kernel Trick. </a:t>
            </a:r>
          </a:p>
        </p:txBody>
      </p:sp>
      <p:sp>
        <p:nvSpPr>
          <p:cNvPr id="4" name="Slide Number Placeholder 3"/>
          <p:cNvSpPr>
            <a:spLocks noGrp="1"/>
          </p:cNvSpPr>
          <p:nvPr>
            <p:ph type="sldNum" sz="quarter" idx="5"/>
          </p:nvPr>
        </p:nvSpPr>
        <p:spPr/>
        <p:txBody>
          <a:bodyPr/>
          <a:lstStyle/>
          <a:p>
            <a:fld id="{BB6361B8-B685-459F-8F73-2A5C5BA2902C}" type="slidenum">
              <a:rPr lang="en-US" smtClean="0"/>
              <a:t>5</a:t>
            </a:fld>
            <a:endParaRPr lang="en-US"/>
          </a:p>
        </p:txBody>
      </p:sp>
    </p:spTree>
    <p:extLst>
      <p:ext uri="{BB962C8B-B14F-4D97-AF65-F5344CB8AC3E}">
        <p14:creationId xmlns:p14="http://schemas.microsoft.com/office/powerpoint/2010/main" val="3398423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RBF = Radial Basis Function</a:t>
            </a:r>
          </a:p>
          <a:p>
            <a:pPr marL="171450" indent="-171450">
              <a:buFont typeface="Arial" panose="020B0604020202020204" pitchFamily="34" charset="0"/>
              <a:buChar char="•"/>
            </a:pPr>
            <a:r>
              <a:rPr lang="en-US" dirty="0"/>
              <a:t>If x is very far from the landmark, then K goes to zero. </a:t>
            </a:r>
          </a:p>
          <a:p>
            <a:pPr marL="171450" indent="-171450">
              <a:buFont typeface="Arial" panose="020B0604020202020204" pitchFamily="34" charset="0"/>
              <a:buChar char="•"/>
            </a:pPr>
            <a:r>
              <a:rPr lang="en-US" dirty="0"/>
              <a:t>Finding the landmark is a separate optimization problem.  </a:t>
            </a:r>
          </a:p>
          <a:p>
            <a:pPr marL="171450" indent="-171450">
              <a:buFont typeface="Arial" panose="020B0604020202020204" pitchFamily="34" charset="0"/>
              <a:buChar char="•"/>
            </a:pPr>
            <a:r>
              <a:rPr lang="en-US" dirty="0"/>
              <a:t>By changing the sigma, you can change the classification boundary. </a:t>
            </a:r>
          </a:p>
          <a:p>
            <a:pPr marL="171450" indent="-171450">
              <a:buFont typeface="Arial" panose="020B0604020202020204" pitchFamily="34" charset="0"/>
              <a:buChar char="•"/>
            </a:pPr>
            <a:r>
              <a:rPr lang="en-US" dirty="0"/>
              <a:t>Note that this Kernel calculation is all done in 2 dimensions and not 3 dimensions. </a:t>
            </a:r>
          </a:p>
        </p:txBody>
      </p:sp>
      <p:sp>
        <p:nvSpPr>
          <p:cNvPr id="4" name="Slide Number Placeholder 3"/>
          <p:cNvSpPr>
            <a:spLocks noGrp="1"/>
          </p:cNvSpPr>
          <p:nvPr>
            <p:ph type="sldNum" sz="quarter" idx="5"/>
          </p:nvPr>
        </p:nvSpPr>
        <p:spPr/>
        <p:txBody>
          <a:bodyPr/>
          <a:lstStyle/>
          <a:p>
            <a:fld id="{BB6361B8-B685-459F-8F73-2A5C5BA2902C}" type="slidenum">
              <a:rPr lang="en-US" smtClean="0"/>
              <a:t>6</a:t>
            </a:fld>
            <a:endParaRPr lang="en-US"/>
          </a:p>
        </p:txBody>
      </p:sp>
    </p:spTree>
    <p:extLst>
      <p:ext uri="{BB962C8B-B14F-4D97-AF65-F5344CB8AC3E}">
        <p14:creationId xmlns:p14="http://schemas.microsoft.com/office/powerpoint/2010/main" val="1181522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6361B8-B685-459F-8F73-2A5C5BA2902C}" type="slidenum">
              <a:rPr lang="en-US" smtClean="0"/>
              <a:t>7</a:t>
            </a:fld>
            <a:endParaRPr lang="en-US"/>
          </a:p>
        </p:txBody>
      </p:sp>
    </p:spTree>
    <p:extLst>
      <p:ext uri="{BB962C8B-B14F-4D97-AF65-F5344CB8AC3E}">
        <p14:creationId xmlns:p14="http://schemas.microsoft.com/office/powerpoint/2010/main" val="1719600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Tanh is the hyperbolic tangent function. </a:t>
            </a:r>
          </a:p>
        </p:txBody>
      </p:sp>
      <p:sp>
        <p:nvSpPr>
          <p:cNvPr id="4" name="Slide Number Placeholder 3"/>
          <p:cNvSpPr>
            <a:spLocks noGrp="1"/>
          </p:cNvSpPr>
          <p:nvPr>
            <p:ph type="sldNum" sz="quarter" idx="5"/>
          </p:nvPr>
        </p:nvSpPr>
        <p:spPr/>
        <p:txBody>
          <a:bodyPr/>
          <a:lstStyle/>
          <a:p>
            <a:fld id="{BB6361B8-B685-459F-8F73-2A5C5BA2902C}" type="slidenum">
              <a:rPr lang="en-US" smtClean="0"/>
              <a:t>8</a:t>
            </a:fld>
            <a:endParaRPr lang="en-US"/>
          </a:p>
        </p:txBody>
      </p:sp>
    </p:spTree>
    <p:extLst>
      <p:ext uri="{BB962C8B-B14F-4D97-AF65-F5344CB8AC3E}">
        <p14:creationId xmlns:p14="http://schemas.microsoft.com/office/powerpoint/2010/main" val="776203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Starting video from 8:26 to 13:40</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 really want you to go over this video entirely. </a:t>
            </a:r>
          </a:p>
        </p:txBody>
      </p:sp>
      <p:sp>
        <p:nvSpPr>
          <p:cNvPr id="4" name="Slide Number Placeholder 3"/>
          <p:cNvSpPr>
            <a:spLocks noGrp="1"/>
          </p:cNvSpPr>
          <p:nvPr>
            <p:ph type="sldNum" sz="quarter" idx="5"/>
          </p:nvPr>
        </p:nvSpPr>
        <p:spPr/>
        <p:txBody>
          <a:bodyPr/>
          <a:lstStyle/>
          <a:p>
            <a:fld id="{BB6361B8-B685-459F-8F73-2A5C5BA2902C}" type="slidenum">
              <a:rPr lang="en-US" smtClean="0"/>
              <a:t>9</a:t>
            </a:fld>
            <a:endParaRPr lang="en-US"/>
          </a:p>
        </p:txBody>
      </p:sp>
    </p:spTree>
    <p:extLst>
      <p:ext uri="{BB962C8B-B14F-4D97-AF65-F5344CB8AC3E}">
        <p14:creationId xmlns:p14="http://schemas.microsoft.com/office/powerpoint/2010/main" val="3112325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7F1BE40-085F-4702-A967-D14D342CDC83}" type="datetime1">
              <a:rPr lang="en-US" smtClean="0"/>
              <a:t>10/23/2019</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036B7F87-8F90-48EA-B403-6E98BF6BC1E9}"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2171546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070785-6DD5-4DCD-88C3-BD374FF6ABE4}" type="datetime1">
              <a:rPr lang="en-US" smtClean="0"/>
              <a:t>10/23/2019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B7F87-8F90-48EA-B403-6E98BF6BC1E9}" type="slidenum">
              <a:rPr lang="en-US" smtClean="0"/>
              <a:t>‹#›</a:t>
            </a:fld>
            <a:endParaRPr lang="en-US"/>
          </a:p>
        </p:txBody>
      </p:sp>
    </p:spTree>
    <p:extLst>
      <p:ext uri="{BB962C8B-B14F-4D97-AF65-F5344CB8AC3E}">
        <p14:creationId xmlns:p14="http://schemas.microsoft.com/office/powerpoint/2010/main" val="2643967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1E9E96-CA07-491F-8328-274D6329D451}" type="datetime1">
              <a:rPr lang="en-US" smtClean="0"/>
              <a:t>10/23/2019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B7F87-8F90-48EA-B403-6E98BF6BC1E9}" type="slidenum">
              <a:rPr lang="en-US" smtClean="0"/>
              <a:t>‹#›</a:t>
            </a:fld>
            <a:endParaRPr lang="en-US"/>
          </a:p>
        </p:txBody>
      </p:sp>
    </p:spTree>
    <p:extLst>
      <p:ext uri="{BB962C8B-B14F-4D97-AF65-F5344CB8AC3E}">
        <p14:creationId xmlns:p14="http://schemas.microsoft.com/office/powerpoint/2010/main" val="1506969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201824-8424-4B2B-B098-86A8AF320143}" type="datetime1">
              <a:rPr lang="en-US" smtClean="0"/>
              <a:t>10/23/2019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B7F87-8F90-48EA-B403-6E98BF6BC1E9}" type="slidenum">
              <a:rPr lang="en-US" smtClean="0"/>
              <a:t>‹#›</a:t>
            </a:fld>
            <a:endParaRPr lang="en-US"/>
          </a:p>
        </p:txBody>
      </p:sp>
    </p:spTree>
    <p:extLst>
      <p:ext uri="{BB962C8B-B14F-4D97-AF65-F5344CB8AC3E}">
        <p14:creationId xmlns:p14="http://schemas.microsoft.com/office/powerpoint/2010/main" val="3009003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B0C32A-CA31-4216-A7CC-AD0045057780}" type="datetime1">
              <a:rPr lang="en-US" smtClean="0"/>
              <a:t>10/23/2019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6B7F87-8F90-48EA-B403-6E98BF6BC1E9}"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3292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9A799C-DA9C-48DD-8FDE-CAC2A368F9C0}" type="datetime1">
              <a:rPr lang="en-US" smtClean="0"/>
              <a:t>10/23/2019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6B7F87-8F90-48EA-B403-6E98BF6BC1E9}" type="slidenum">
              <a:rPr lang="en-US" smtClean="0"/>
              <a:t>‹#›</a:t>
            </a:fld>
            <a:endParaRPr lang="en-US"/>
          </a:p>
        </p:txBody>
      </p:sp>
    </p:spTree>
    <p:extLst>
      <p:ext uri="{BB962C8B-B14F-4D97-AF65-F5344CB8AC3E}">
        <p14:creationId xmlns:p14="http://schemas.microsoft.com/office/powerpoint/2010/main" val="3646632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76FF79-EA3C-40D2-AC88-D7BECC655392}" type="datetime1">
              <a:rPr lang="en-US" smtClean="0"/>
              <a:t>10/23/2019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6B7F87-8F90-48EA-B403-6E98BF6BC1E9}" type="slidenum">
              <a:rPr lang="en-US" smtClean="0"/>
              <a:t>‹#›</a:t>
            </a:fld>
            <a:endParaRPr lang="en-US"/>
          </a:p>
        </p:txBody>
      </p:sp>
    </p:spTree>
    <p:extLst>
      <p:ext uri="{BB962C8B-B14F-4D97-AF65-F5344CB8AC3E}">
        <p14:creationId xmlns:p14="http://schemas.microsoft.com/office/powerpoint/2010/main" val="3158988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E3968F-33E5-4872-AAEC-9F3F76653674}" type="datetime1">
              <a:rPr lang="en-US" smtClean="0"/>
              <a:t>10/23/2019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6B7F87-8F90-48EA-B403-6E98BF6BC1E9}" type="slidenum">
              <a:rPr lang="en-US" smtClean="0"/>
              <a:t>‹#›</a:t>
            </a:fld>
            <a:endParaRPr lang="en-US"/>
          </a:p>
        </p:txBody>
      </p:sp>
    </p:spTree>
    <p:extLst>
      <p:ext uri="{BB962C8B-B14F-4D97-AF65-F5344CB8AC3E}">
        <p14:creationId xmlns:p14="http://schemas.microsoft.com/office/powerpoint/2010/main" val="1103782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29DBF3-0C67-444E-A4E6-73ED4D1278F7}" type="datetime1">
              <a:rPr lang="en-US" smtClean="0"/>
              <a:t>10/23/2019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6B7F87-8F90-48EA-B403-6E98BF6BC1E9}" type="slidenum">
              <a:rPr lang="en-US" smtClean="0"/>
              <a:t>‹#›</a:t>
            </a:fld>
            <a:endParaRPr lang="en-US"/>
          </a:p>
        </p:txBody>
      </p:sp>
    </p:spTree>
    <p:extLst>
      <p:ext uri="{BB962C8B-B14F-4D97-AF65-F5344CB8AC3E}">
        <p14:creationId xmlns:p14="http://schemas.microsoft.com/office/powerpoint/2010/main" val="4134227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7EBF1E-B824-4A96-92B7-E1139D2AD365}" type="datetime1">
              <a:rPr lang="en-US" smtClean="0"/>
              <a:t>10/23/2019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6B7F87-8F90-48EA-B403-6E98BF6BC1E9}" type="slidenum">
              <a:rPr lang="en-US" smtClean="0"/>
              <a:t>‹#›</a:t>
            </a:fld>
            <a:endParaRPr lang="en-US"/>
          </a:p>
        </p:txBody>
      </p:sp>
    </p:spTree>
    <p:extLst>
      <p:ext uri="{BB962C8B-B14F-4D97-AF65-F5344CB8AC3E}">
        <p14:creationId xmlns:p14="http://schemas.microsoft.com/office/powerpoint/2010/main" val="527199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3D33C7-AC2D-4334-B37A-ED06B65ABD3E}" type="datetime1">
              <a:rPr lang="en-US" smtClean="0"/>
              <a:t>10/23/2019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6B7F87-8F90-48EA-B403-6E98BF6BC1E9}" type="slidenum">
              <a:rPr lang="en-US" smtClean="0"/>
              <a:t>‹#›</a:t>
            </a:fld>
            <a:endParaRPr lang="en-US"/>
          </a:p>
        </p:txBody>
      </p:sp>
    </p:spTree>
    <p:extLst>
      <p:ext uri="{BB962C8B-B14F-4D97-AF65-F5344CB8AC3E}">
        <p14:creationId xmlns:p14="http://schemas.microsoft.com/office/powerpoint/2010/main" val="1503368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389F3E82-F63B-47FA-8827-06143EA42BC1}" type="datetime1">
              <a:rPr lang="en-US" smtClean="0"/>
              <a:t>10/23/2019</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036B7F87-8F90-48EA-B403-6E98BF6BC1E9}" type="slidenum">
              <a:rPr lang="en-US" smtClean="0"/>
              <a:t>‹#›</a:t>
            </a:fld>
            <a:endParaRPr lang="en-US"/>
          </a:p>
        </p:txBody>
      </p:sp>
    </p:spTree>
    <p:extLst>
      <p:ext uri="{BB962C8B-B14F-4D97-AF65-F5344CB8AC3E}">
        <p14:creationId xmlns:p14="http://schemas.microsoft.com/office/powerpoint/2010/main" val="6957363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Support-vector_machin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intmath.com/plane-analytic-geometry/perpendicular-distance-point-line.ph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Inner_product_spac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scikit-learn.org/stable/modules/svm.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ata-flair.training/blogs/svm-kernel-function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Z4aojJ-pd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437" y="430306"/>
            <a:ext cx="9692640" cy="1261015"/>
          </a:xfrm>
        </p:spPr>
        <p:txBody>
          <a:bodyPr/>
          <a:lstStyle/>
          <a:p>
            <a:pPr algn="ctr">
              <a:defRPr/>
            </a:pPr>
            <a:r>
              <a:rPr lang="en-US" sz="2600" dirty="0">
                <a:solidFill>
                  <a:srgbClr val="002060"/>
                </a:solidFill>
              </a:rPr>
              <a:t>Class 8 – Support Vector Machines (</a:t>
            </a:r>
            <a:r>
              <a:rPr lang="en-US" sz="2600" dirty="0">
                <a:solidFill>
                  <a:srgbClr val="002060"/>
                </a:solidFill>
                <a:hlinkClick r:id="rId3"/>
              </a:rPr>
              <a:t>SVM</a:t>
            </a:r>
            <a:r>
              <a:rPr lang="en-US" sz="2600" dirty="0">
                <a:solidFill>
                  <a:srgbClr val="002060"/>
                </a:solidFill>
              </a:rPr>
              <a:t>)</a:t>
            </a:r>
            <a:br>
              <a:rPr lang="en-US" sz="2600" dirty="0">
                <a:solidFill>
                  <a:srgbClr val="002060"/>
                </a:solidFill>
              </a:rPr>
            </a:br>
            <a:r>
              <a:rPr lang="en-US" sz="2600" dirty="0">
                <a:solidFill>
                  <a:srgbClr val="002060"/>
                </a:solidFill>
              </a:rPr>
              <a:t/>
            </a:r>
            <a:br>
              <a:rPr lang="en-US" sz="2600" dirty="0">
                <a:solidFill>
                  <a:srgbClr val="002060"/>
                </a:solidFill>
              </a:rPr>
            </a:br>
            <a:r>
              <a:rPr lang="en-US" sz="2600" dirty="0">
                <a:solidFill>
                  <a:srgbClr val="002060"/>
                </a:solidFill>
              </a:rPr>
              <a:t>Classification</a:t>
            </a:r>
          </a:p>
        </p:txBody>
      </p:sp>
      <p:sp>
        <p:nvSpPr>
          <p:cNvPr id="6146" name="Content Placeholder 4"/>
          <p:cNvSpPr>
            <a:spLocks noGrp="1"/>
          </p:cNvSpPr>
          <p:nvPr>
            <p:ph idx="1"/>
          </p:nvPr>
        </p:nvSpPr>
        <p:spPr>
          <a:xfrm>
            <a:off x="1237556" y="2096294"/>
            <a:ext cx="7629525" cy="2665412"/>
          </a:xfrm>
        </p:spPr>
        <p:txBody>
          <a:bodyPr/>
          <a:lstStyle/>
          <a:p>
            <a:pPr marL="0" indent="0" algn="ctr">
              <a:buNone/>
            </a:pPr>
            <a:r>
              <a:rPr lang="en-US" altLang="en-US" dirty="0">
                <a:solidFill>
                  <a:srgbClr val="0070C0"/>
                </a:solidFill>
                <a:latin typeface="Calibri" panose="020F0502020204030204" pitchFamily="34" charset="0"/>
                <a:ea typeface="ＭＳ Ｐゴシック" panose="020B0600070205080204" pitchFamily="34" charset="-128"/>
                <a:cs typeface="Calibri" panose="020F0502020204030204" pitchFamily="34" charset="0"/>
              </a:rPr>
              <a:t>Pedram Jahangiry </a:t>
            </a:r>
          </a:p>
          <a:p>
            <a:pPr marL="0" indent="0" algn="ctr">
              <a:buNone/>
            </a:pPr>
            <a:r>
              <a:rPr lang="en-US" altLang="en-US" dirty="0">
                <a:solidFill>
                  <a:srgbClr val="0070C0"/>
                </a:solidFill>
                <a:latin typeface="Calibri" panose="020F0502020204030204" pitchFamily="34" charset="0"/>
                <a:ea typeface="ＭＳ Ｐゴシック" panose="020B0600070205080204" pitchFamily="34" charset="-128"/>
                <a:cs typeface="Calibri" panose="020F0502020204030204" pitchFamily="34" charset="0"/>
              </a:rPr>
              <a:t>Fall 2019</a:t>
            </a:r>
          </a:p>
          <a:p>
            <a:pPr marL="0" indent="0" algn="ctr">
              <a:buNone/>
            </a:pPr>
            <a:endParaRPr lang="en-US" altLang="en-US" dirty="0">
              <a:solidFill>
                <a:srgbClr val="0070C0"/>
              </a:solidFill>
              <a:latin typeface="Calibri" panose="020F0502020204030204" pitchFamily="34" charset="0"/>
              <a:ea typeface="ＭＳ Ｐゴシック" panose="020B0600070205080204" pitchFamily="34" charset="-128"/>
              <a:cs typeface="Calibri" panose="020F0502020204030204" pitchFamily="34" charset="0"/>
            </a:endParaRPr>
          </a:p>
        </p:txBody>
      </p:sp>
      <p:sp>
        <p:nvSpPr>
          <p:cNvPr id="614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normAutofit lnSpcReduction="10000"/>
          </a:bodyPr>
          <a:lstStyle>
            <a:lvl1pPr>
              <a:defRPr>
                <a:solidFill>
                  <a:schemeClr val="tx1"/>
                </a:solidFill>
                <a:latin typeface="Tahoma" panose="020B0604030504040204" pitchFamily="34" charset="0"/>
                <a:cs typeface="Arial" panose="020B0604020202020204" pitchFamily="34" charset="0"/>
              </a:defRPr>
            </a:lvl1pPr>
            <a:lvl2pPr marL="742950" indent="-285750">
              <a:defRPr>
                <a:solidFill>
                  <a:schemeClr val="tx1"/>
                </a:solidFill>
                <a:latin typeface="Tahoma" panose="020B0604030504040204" pitchFamily="34" charset="0"/>
                <a:cs typeface="Arial" panose="020B0604020202020204" pitchFamily="34" charset="0"/>
              </a:defRPr>
            </a:lvl2pPr>
            <a:lvl3pPr marL="1143000" indent="-228600">
              <a:defRPr>
                <a:solidFill>
                  <a:schemeClr val="tx1"/>
                </a:solidFill>
                <a:latin typeface="Tahoma" panose="020B0604030504040204" pitchFamily="34" charset="0"/>
                <a:cs typeface="Arial" panose="020B0604020202020204" pitchFamily="34" charset="0"/>
              </a:defRPr>
            </a:lvl3pPr>
            <a:lvl4pPr marL="1600200" indent="-228600">
              <a:defRPr>
                <a:solidFill>
                  <a:schemeClr val="tx1"/>
                </a:solidFill>
                <a:latin typeface="Tahoma" panose="020B0604030504040204" pitchFamily="34" charset="0"/>
                <a:cs typeface="Arial" panose="020B0604020202020204" pitchFamily="34" charset="0"/>
              </a:defRPr>
            </a:lvl4pPr>
            <a:lvl5pPr marL="2057400" indent="-22860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4F0AC6F9-7CB1-443A-BE66-76B090DB4C02}" type="slidenum">
              <a:rPr lang="en-US" altLang="en-US" smtClean="0">
                <a:solidFill>
                  <a:schemeClr val="bg2">
                    <a:lumMod val="75000"/>
                  </a:schemeClr>
                </a:solidFill>
                <a:cs typeface="Tahoma" panose="020B0604030504040204" pitchFamily="34" charset="0"/>
              </a:rPr>
              <a:pPr/>
              <a:t>1</a:t>
            </a:fld>
            <a:endParaRPr lang="en-US" altLang="en-US" dirty="0">
              <a:solidFill>
                <a:schemeClr val="bg2">
                  <a:lumMod val="75000"/>
                </a:schemeClr>
              </a:solidFill>
              <a:cs typeface="Tahoma" panose="020B0604030504040204" pitchFamily="34" charset="0"/>
            </a:endParaRPr>
          </a:p>
        </p:txBody>
      </p:sp>
      <p:pic>
        <p:nvPicPr>
          <p:cNvPr id="6149" name="Picture 4" descr="Image result for huntsman school of busin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8230" y="3053268"/>
            <a:ext cx="1908175"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a:off x="1988965" y="1796135"/>
            <a:ext cx="62992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79421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10</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rPr>
              <a:t>What is a Hyperplane?</a:t>
            </a:r>
          </a:p>
        </p:txBody>
      </p:sp>
      <p:pic>
        <p:nvPicPr>
          <p:cNvPr id="2" name="Content Placeholder 1">
            <a:extLst>
              <a:ext uri="{FF2B5EF4-FFF2-40B4-BE49-F238E27FC236}">
                <a16:creationId xmlns:a16="http://schemas.microsoft.com/office/drawing/2014/main" id="{35B5B181-B3B6-41E8-B39C-EDC7B445FBB1}"/>
              </a:ext>
            </a:extLst>
          </p:cNvPr>
          <p:cNvPicPr>
            <a:picLocks noGrp="1" noChangeAspect="1"/>
          </p:cNvPicPr>
          <p:nvPr>
            <p:ph idx="1"/>
          </p:nvPr>
        </p:nvPicPr>
        <p:blipFill rotWithShape="1">
          <a:blip r:embed="rId3"/>
          <a:srcRect b="47520"/>
          <a:stretch/>
        </p:blipFill>
        <p:spPr>
          <a:xfrm>
            <a:off x="891913" y="1341677"/>
            <a:ext cx="5991359" cy="1866217"/>
          </a:xfrm>
          <a:prstGeom prst="rect">
            <a:avLst/>
          </a:prstGeom>
        </p:spPr>
      </p:pic>
      <p:pic>
        <p:nvPicPr>
          <p:cNvPr id="3" name="Picture 2"/>
          <p:cNvPicPr>
            <a:picLocks noChangeAspect="1"/>
          </p:cNvPicPr>
          <p:nvPr/>
        </p:nvPicPr>
        <p:blipFill rotWithShape="1">
          <a:blip r:embed="rId4"/>
          <a:srcRect l="21247" t="4119" r="21113" b="17200"/>
          <a:stretch/>
        </p:blipFill>
        <p:spPr>
          <a:xfrm>
            <a:off x="6938291" y="661988"/>
            <a:ext cx="3372788" cy="3057993"/>
          </a:xfrm>
          <a:prstGeom prst="rect">
            <a:avLst/>
          </a:prstGeom>
        </p:spPr>
      </p:pic>
      <p:pic>
        <p:nvPicPr>
          <p:cNvPr id="7" name="Picture 6"/>
          <p:cNvPicPr>
            <a:picLocks noChangeAspect="1"/>
          </p:cNvPicPr>
          <p:nvPr/>
        </p:nvPicPr>
        <p:blipFill rotWithShape="1">
          <a:blip r:embed="rId4"/>
          <a:srcRect t="84797"/>
          <a:stretch/>
        </p:blipFill>
        <p:spPr>
          <a:xfrm>
            <a:off x="1322195" y="4399614"/>
            <a:ext cx="7855622" cy="793226"/>
          </a:xfrm>
          <a:prstGeom prst="rect">
            <a:avLst/>
          </a:prstGeom>
        </p:spPr>
      </p:pic>
    </p:spTree>
    <p:extLst>
      <p:ext uri="{BB962C8B-B14F-4D97-AF65-F5344CB8AC3E}">
        <p14:creationId xmlns:p14="http://schemas.microsoft.com/office/powerpoint/2010/main" val="19576262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11</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rPr>
              <a:t>What is a Hyperplane?</a:t>
            </a:r>
          </a:p>
        </p:txBody>
      </p:sp>
      <p:pic>
        <p:nvPicPr>
          <p:cNvPr id="2" name="Content Placeholder 1">
            <a:extLst>
              <a:ext uri="{FF2B5EF4-FFF2-40B4-BE49-F238E27FC236}">
                <a16:creationId xmlns:a16="http://schemas.microsoft.com/office/drawing/2014/main" id="{35B5B181-B3B6-41E8-B39C-EDC7B445FBB1}"/>
              </a:ext>
            </a:extLst>
          </p:cNvPr>
          <p:cNvPicPr>
            <a:picLocks noGrp="1" noChangeAspect="1"/>
          </p:cNvPicPr>
          <p:nvPr>
            <p:ph idx="1"/>
          </p:nvPr>
        </p:nvPicPr>
        <p:blipFill rotWithShape="1">
          <a:blip r:embed="rId3"/>
          <a:srcRect t="53364"/>
          <a:stretch/>
        </p:blipFill>
        <p:spPr>
          <a:xfrm>
            <a:off x="944981" y="1371600"/>
            <a:ext cx="7119730" cy="1970743"/>
          </a:xfrm>
          <a:prstGeom prst="rect">
            <a:avLst/>
          </a:prstGeom>
        </p:spPr>
      </p:pic>
      <p:pic>
        <p:nvPicPr>
          <p:cNvPr id="5" name="Picture 4"/>
          <p:cNvPicPr>
            <a:picLocks noChangeAspect="1"/>
          </p:cNvPicPr>
          <p:nvPr/>
        </p:nvPicPr>
        <p:blipFill rotWithShape="1">
          <a:blip r:embed="rId4"/>
          <a:srcRect l="21247" t="4119" r="21113" b="17200"/>
          <a:stretch/>
        </p:blipFill>
        <p:spPr>
          <a:xfrm>
            <a:off x="3635114" y="3180336"/>
            <a:ext cx="3372788" cy="3057993"/>
          </a:xfrm>
          <a:prstGeom prst="rect">
            <a:avLst/>
          </a:prstGeom>
        </p:spPr>
      </p:pic>
      <p:cxnSp>
        <p:nvCxnSpPr>
          <p:cNvPr id="7" name="Straight Connector 6"/>
          <p:cNvCxnSpPr/>
          <p:nvPr/>
        </p:nvCxnSpPr>
        <p:spPr>
          <a:xfrm>
            <a:off x="2735704" y="5022683"/>
            <a:ext cx="2713221" cy="1647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092314" y="3822492"/>
            <a:ext cx="1229194" cy="2024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p:cNvSpPr txBox="1"/>
              <p:nvPr/>
            </p:nvSpPr>
            <p:spPr>
              <a:xfrm>
                <a:off x="5179916" y="3545493"/>
                <a:ext cx="446664"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oMath>
                  </m:oMathPara>
                </a14:m>
                <a:endParaRPr lang="en-US" b="0" dirty="0" smtClean="0"/>
              </a:p>
            </p:txBody>
          </p:sp>
        </mc:Choice>
        <mc:Fallback>
          <p:sp>
            <p:nvSpPr>
              <p:cNvPr id="13" name="TextBox 12"/>
              <p:cNvSpPr txBox="1">
                <a:spLocks noRot="1" noChangeAspect="1" noMove="1" noResize="1" noEditPoints="1" noAdjustHandles="1" noChangeArrowheads="1" noChangeShapeType="1" noTextEdit="1"/>
              </p:cNvSpPr>
              <p:nvPr/>
            </p:nvSpPr>
            <p:spPr>
              <a:xfrm>
                <a:off x="5179916" y="3545493"/>
                <a:ext cx="446664" cy="276999"/>
              </a:xfrm>
              <a:prstGeom prst="rect">
                <a:avLst/>
              </a:prstGeom>
              <a:blipFill>
                <a:blip r:embed="rId5"/>
                <a:stretch>
                  <a:fillRect b="-40000"/>
                </a:stretch>
              </a:blipFill>
            </p:spPr>
            <p:txBody>
              <a:bodyPr/>
              <a:lstStyle/>
              <a:p>
                <a:r>
                  <a:rPr lang="en-US">
                    <a:noFill/>
                  </a:rPr>
                  <a:t> </a:t>
                </a:r>
              </a:p>
            </p:txBody>
          </p:sp>
        </mc:Fallback>
      </mc:AlternateContent>
      <p:sp>
        <p:nvSpPr>
          <p:cNvPr id="14" name="Rectangle 13"/>
          <p:cNvSpPr/>
          <p:nvPr/>
        </p:nvSpPr>
        <p:spPr>
          <a:xfrm rot="2026913">
            <a:off x="4841822" y="4353622"/>
            <a:ext cx="209863" cy="194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76438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12</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rPr>
              <a:t>Hyperplane in 2 Dimensions 	</a:t>
            </a:r>
          </a:p>
        </p:txBody>
      </p:sp>
      <p:pic>
        <p:nvPicPr>
          <p:cNvPr id="2" name="Content Placeholder 1">
            <a:extLst>
              <a:ext uri="{FF2B5EF4-FFF2-40B4-BE49-F238E27FC236}">
                <a16:creationId xmlns:a16="http://schemas.microsoft.com/office/drawing/2014/main" id="{AA85D9CF-9AAB-4285-9914-14C1743E78C2}"/>
              </a:ext>
            </a:extLst>
          </p:cNvPr>
          <p:cNvPicPr>
            <a:picLocks noGrp="1" noChangeAspect="1"/>
          </p:cNvPicPr>
          <p:nvPr>
            <p:ph idx="1"/>
          </p:nvPr>
        </p:nvPicPr>
        <p:blipFill>
          <a:blip r:embed="rId3"/>
          <a:stretch>
            <a:fillRect/>
          </a:stretch>
        </p:blipFill>
        <p:spPr>
          <a:xfrm>
            <a:off x="2528546" y="1161825"/>
            <a:ext cx="5685979" cy="5331049"/>
          </a:xfrm>
          <a:prstGeom prst="rect">
            <a:avLst/>
          </a:prstGeom>
        </p:spPr>
      </p:pic>
      <p:cxnSp>
        <p:nvCxnSpPr>
          <p:cNvPr id="7" name="Straight Connector 6">
            <a:extLst>
              <a:ext uri="{FF2B5EF4-FFF2-40B4-BE49-F238E27FC236}">
                <a16:creationId xmlns:a16="http://schemas.microsoft.com/office/drawing/2014/main" id="{8D00DE7C-001D-41A5-AB5A-AE10CA169673}"/>
              </a:ext>
            </a:extLst>
          </p:cNvPr>
          <p:cNvCxnSpPr/>
          <p:nvPr/>
        </p:nvCxnSpPr>
        <p:spPr>
          <a:xfrm>
            <a:off x="6594437" y="3281083"/>
            <a:ext cx="0" cy="250653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EFD61A12-425D-49B2-9CE1-6D01681ACE07}"/>
              </a:ext>
            </a:extLst>
          </p:cNvPr>
          <p:cNvCxnSpPr/>
          <p:nvPr/>
        </p:nvCxnSpPr>
        <p:spPr>
          <a:xfrm flipH="1">
            <a:off x="3367143" y="3281083"/>
            <a:ext cx="3227294"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a:extLst>
              <a:ext uri="{FF2B5EF4-FFF2-40B4-BE49-F238E27FC236}">
                <a16:creationId xmlns:a16="http://schemas.microsoft.com/office/drawing/2014/main" id="{D875BD2A-2F96-4A69-A5FD-0347D0860ACB}"/>
              </a:ext>
            </a:extLst>
          </p:cNvPr>
          <p:cNvCxnSpPr>
            <a:cxnSpLocks/>
          </p:cNvCxnSpPr>
          <p:nvPr/>
        </p:nvCxnSpPr>
        <p:spPr>
          <a:xfrm flipH="1">
            <a:off x="6293224" y="3290420"/>
            <a:ext cx="301213" cy="388695"/>
          </a:xfrm>
          <a:prstGeom prst="line">
            <a:avLst/>
          </a:prstGeom>
        </p:spPr>
        <p:style>
          <a:lnRef idx="3">
            <a:schemeClr val="accent5"/>
          </a:lnRef>
          <a:fillRef idx="0">
            <a:schemeClr val="accent5"/>
          </a:fillRef>
          <a:effectRef idx="2">
            <a:schemeClr val="accent5"/>
          </a:effectRef>
          <a:fontRef idx="minor">
            <a:schemeClr val="tx1"/>
          </a:fontRef>
        </p:style>
      </p:cxnSp>
      <p:sp>
        <p:nvSpPr>
          <p:cNvPr id="15" name="TextBox 14">
            <a:extLst>
              <a:ext uri="{FF2B5EF4-FFF2-40B4-BE49-F238E27FC236}">
                <a16:creationId xmlns:a16="http://schemas.microsoft.com/office/drawing/2014/main" id="{AF5185A1-888C-42FB-9DF0-873331587D56}"/>
              </a:ext>
            </a:extLst>
          </p:cNvPr>
          <p:cNvSpPr txBox="1"/>
          <p:nvPr/>
        </p:nvSpPr>
        <p:spPr>
          <a:xfrm>
            <a:off x="6934363" y="3673460"/>
            <a:ext cx="4012601" cy="307777"/>
          </a:xfrm>
          <a:prstGeom prst="rect">
            <a:avLst/>
          </a:prstGeom>
          <a:noFill/>
        </p:spPr>
        <p:txBody>
          <a:bodyPr wrap="square" rtlCol="0">
            <a:spAutoFit/>
          </a:bodyPr>
          <a:lstStyle/>
          <a:p>
            <a:r>
              <a:rPr lang="en-US" sz="1400" dirty="0">
                <a:hlinkClick r:id="rId4"/>
              </a:rPr>
              <a:t>Perpendicular distance from the hyperplane</a:t>
            </a:r>
            <a:endParaRPr lang="en-US" sz="1400" dirty="0"/>
          </a:p>
        </p:txBody>
      </p:sp>
      <p:sp>
        <p:nvSpPr>
          <p:cNvPr id="16" name="Right Brace 15">
            <a:extLst>
              <a:ext uri="{FF2B5EF4-FFF2-40B4-BE49-F238E27FC236}">
                <a16:creationId xmlns:a16="http://schemas.microsoft.com/office/drawing/2014/main" id="{54C2ACE8-305A-4711-89EA-0CEF4F405AAC}"/>
              </a:ext>
            </a:extLst>
          </p:cNvPr>
          <p:cNvSpPr/>
          <p:nvPr/>
        </p:nvSpPr>
        <p:spPr>
          <a:xfrm rot="2065233">
            <a:off x="6657344" y="3472570"/>
            <a:ext cx="301213" cy="4747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7701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13</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rPr>
              <a:t>Separating Hyperplanes</a:t>
            </a:r>
          </a:p>
        </p:txBody>
      </p:sp>
      <p:pic>
        <p:nvPicPr>
          <p:cNvPr id="7" name="Content Placeholder 6">
            <a:extLst>
              <a:ext uri="{FF2B5EF4-FFF2-40B4-BE49-F238E27FC236}">
                <a16:creationId xmlns:a16="http://schemas.microsoft.com/office/drawing/2014/main" id="{8849C108-ABE6-4E3E-9D00-540D1AC5D948}"/>
              </a:ext>
            </a:extLst>
          </p:cNvPr>
          <p:cNvPicPr>
            <a:picLocks noGrp="1" noChangeAspect="1"/>
          </p:cNvPicPr>
          <p:nvPr>
            <p:ph idx="1"/>
          </p:nvPr>
        </p:nvPicPr>
        <p:blipFill>
          <a:blip r:embed="rId3"/>
          <a:stretch>
            <a:fillRect/>
          </a:stretch>
        </p:blipFill>
        <p:spPr>
          <a:xfrm>
            <a:off x="2095363" y="1194100"/>
            <a:ext cx="7294792" cy="5298776"/>
          </a:xfrm>
          <a:prstGeom prst="rect">
            <a:avLst/>
          </a:prstGeom>
        </p:spPr>
      </p:pic>
    </p:spTree>
    <p:extLst>
      <p:ext uri="{BB962C8B-B14F-4D97-AF65-F5344CB8AC3E}">
        <p14:creationId xmlns:p14="http://schemas.microsoft.com/office/powerpoint/2010/main" val="2572093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14</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rPr>
              <a:t>Maximal Margin Classifier 	</a:t>
            </a:r>
          </a:p>
        </p:txBody>
      </p:sp>
      <p:pic>
        <p:nvPicPr>
          <p:cNvPr id="3" name="Content Placeholder 2">
            <a:extLst>
              <a:ext uri="{FF2B5EF4-FFF2-40B4-BE49-F238E27FC236}">
                <a16:creationId xmlns:a16="http://schemas.microsoft.com/office/drawing/2014/main" id="{BFFB39C8-3519-45CF-9F3F-AC904CCBEC88}"/>
              </a:ext>
            </a:extLst>
          </p:cNvPr>
          <p:cNvPicPr>
            <a:picLocks noGrp="1" noChangeAspect="1"/>
          </p:cNvPicPr>
          <p:nvPr>
            <p:ph idx="1"/>
          </p:nvPr>
        </p:nvPicPr>
        <p:blipFill>
          <a:blip r:embed="rId3"/>
          <a:stretch>
            <a:fillRect/>
          </a:stretch>
        </p:blipFill>
        <p:spPr>
          <a:xfrm>
            <a:off x="1072689" y="1409700"/>
            <a:ext cx="9043322" cy="5083175"/>
          </a:xfrm>
          <a:prstGeom prst="rect">
            <a:avLst/>
          </a:prstGeom>
        </p:spPr>
      </p:pic>
      <p:sp>
        <p:nvSpPr>
          <p:cNvPr id="7" name="Rectangle 6">
            <a:extLst>
              <a:ext uri="{FF2B5EF4-FFF2-40B4-BE49-F238E27FC236}">
                <a16:creationId xmlns:a16="http://schemas.microsoft.com/office/drawing/2014/main" id="{055FEE0B-C889-4622-B358-0428BF3DD6E9}"/>
              </a:ext>
            </a:extLst>
          </p:cNvPr>
          <p:cNvSpPr/>
          <p:nvPr/>
        </p:nvSpPr>
        <p:spPr>
          <a:xfrm>
            <a:off x="5368066" y="2538805"/>
            <a:ext cx="4475181" cy="451821"/>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2629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15</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rPr>
              <a:t>Common problems 	</a:t>
            </a:r>
          </a:p>
        </p:txBody>
      </p:sp>
      <p:sp>
        <p:nvSpPr>
          <p:cNvPr id="5" name="Content Placeholder 4">
            <a:extLst>
              <a:ext uri="{FF2B5EF4-FFF2-40B4-BE49-F238E27FC236}">
                <a16:creationId xmlns:a16="http://schemas.microsoft.com/office/drawing/2014/main" id="{9F7638AC-B6F8-4B20-A447-B785D5E11700}"/>
              </a:ext>
            </a:extLst>
          </p:cNvPr>
          <p:cNvSpPr>
            <a:spLocks noGrp="1"/>
          </p:cNvSpPr>
          <p:nvPr>
            <p:ph idx="1"/>
          </p:nvPr>
        </p:nvSpPr>
        <p:spPr>
          <a:xfrm>
            <a:off x="1032733" y="1409252"/>
            <a:ext cx="9122485" cy="5083622"/>
          </a:xfrm>
        </p:spPr>
        <p:txBody>
          <a:bodyPr>
            <a:normAutofit/>
          </a:bodyPr>
          <a:lstStyle/>
          <a:p>
            <a:pPr>
              <a:buFont typeface="Wingdings" panose="05000000000000000000" pitchFamily="2" charset="2"/>
              <a:buChar char="q"/>
            </a:pPr>
            <a:r>
              <a:rPr lang="en-US" sz="2000" dirty="0">
                <a:latin typeface="Calibri" panose="020F0502020204030204" pitchFamily="34" charset="0"/>
                <a:cs typeface="Calibri" panose="020F0502020204030204" pitchFamily="34" charset="0"/>
              </a:rPr>
              <a:t> </a:t>
            </a:r>
            <a:r>
              <a:rPr lang="en-US" sz="2200" dirty="0">
                <a:solidFill>
                  <a:srgbClr val="FF0000"/>
                </a:solidFill>
                <a:latin typeface="Calibri" panose="020F0502020204030204" pitchFamily="34" charset="0"/>
                <a:cs typeface="Calibri" panose="020F0502020204030204" pitchFamily="34" charset="0"/>
              </a:rPr>
              <a:t>Non-Separable</a:t>
            </a:r>
            <a:r>
              <a:rPr lang="en-US" sz="2200" dirty="0">
                <a:latin typeface="Calibri" panose="020F0502020204030204" pitchFamily="34" charset="0"/>
                <a:cs typeface="Calibri" panose="020F0502020204030204" pitchFamily="34" charset="0"/>
              </a:rPr>
              <a:t> data</a:t>
            </a:r>
          </a:p>
          <a:p>
            <a:pPr marL="0" indent="0">
              <a:buNone/>
            </a:pPr>
            <a:r>
              <a:rPr lang="en-US" sz="2000" dirty="0">
                <a:latin typeface="Calibri" panose="020F0502020204030204" pitchFamily="34" charset="0"/>
                <a:cs typeface="Calibri" panose="020F0502020204030204" pitchFamily="34" charset="0"/>
              </a:rPr>
              <a:t>	Maximal margin classifier cannot be found</a:t>
            </a:r>
          </a:p>
          <a:p>
            <a:pPr marL="0" indent="0">
              <a:buNone/>
            </a:pPr>
            <a:endParaRPr lang="en-US" sz="2000" dirty="0">
              <a:latin typeface="Calibri" panose="020F0502020204030204" pitchFamily="34" charset="0"/>
              <a:cs typeface="Calibri" panose="020F0502020204030204" pitchFamily="34" charset="0"/>
            </a:endParaRPr>
          </a:p>
          <a:p>
            <a:pPr>
              <a:buFont typeface="Wingdings" panose="05000000000000000000" pitchFamily="2" charset="2"/>
              <a:buChar char="q"/>
            </a:pPr>
            <a:r>
              <a:rPr lang="en-US" sz="2000" dirty="0">
                <a:latin typeface="Calibri" panose="020F0502020204030204" pitchFamily="34" charset="0"/>
                <a:cs typeface="Calibri" panose="020F0502020204030204" pitchFamily="34" charset="0"/>
              </a:rPr>
              <a:t> </a:t>
            </a:r>
            <a:r>
              <a:rPr lang="en-US" sz="2200" dirty="0">
                <a:solidFill>
                  <a:srgbClr val="FF0000"/>
                </a:solidFill>
                <a:latin typeface="Calibri" panose="020F0502020204030204" pitchFamily="34" charset="0"/>
                <a:cs typeface="Calibri" panose="020F0502020204030204" pitchFamily="34" charset="0"/>
              </a:rPr>
              <a:t>Noisy</a:t>
            </a:r>
            <a:r>
              <a:rPr lang="en-US" sz="2200" dirty="0">
                <a:latin typeface="Calibri" panose="020F0502020204030204" pitchFamily="34" charset="0"/>
                <a:cs typeface="Calibri" panose="020F0502020204030204" pitchFamily="34" charset="0"/>
              </a:rPr>
              <a:t> data</a:t>
            </a:r>
          </a:p>
          <a:p>
            <a:pPr marL="0" indent="0">
              <a:buNone/>
            </a:pPr>
            <a:r>
              <a:rPr lang="en-US" sz="2000" dirty="0">
                <a:latin typeface="Calibri" panose="020F0502020204030204" pitchFamily="34" charset="0"/>
                <a:cs typeface="Calibri" panose="020F0502020204030204" pitchFamily="34" charset="0"/>
              </a:rPr>
              <a:t>	Maximal margin classifier is very sensitive to outliers</a:t>
            </a:r>
          </a:p>
          <a:p>
            <a:pPr marL="0" indent="0">
              <a:buNone/>
            </a:pPr>
            <a:endParaRPr lang="en-US" sz="20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EA5EDEB4-A1F3-4C6E-9ECF-255143378EBA}"/>
              </a:ext>
            </a:extLst>
          </p:cNvPr>
          <p:cNvPicPr>
            <a:picLocks noChangeAspect="1"/>
          </p:cNvPicPr>
          <p:nvPr/>
        </p:nvPicPr>
        <p:blipFill>
          <a:blip r:embed="rId3"/>
          <a:stretch>
            <a:fillRect/>
          </a:stretch>
        </p:blipFill>
        <p:spPr>
          <a:xfrm>
            <a:off x="7341559" y="405360"/>
            <a:ext cx="3054035" cy="2824098"/>
          </a:xfrm>
          <a:prstGeom prst="rect">
            <a:avLst/>
          </a:prstGeom>
        </p:spPr>
      </p:pic>
      <p:pic>
        <p:nvPicPr>
          <p:cNvPr id="2" name="Picture 1">
            <a:extLst>
              <a:ext uri="{FF2B5EF4-FFF2-40B4-BE49-F238E27FC236}">
                <a16:creationId xmlns:a16="http://schemas.microsoft.com/office/drawing/2014/main" id="{10BD5F07-B0E4-482B-A789-3BA4028C16EB}"/>
              </a:ext>
            </a:extLst>
          </p:cNvPr>
          <p:cNvPicPr>
            <a:picLocks noChangeAspect="1"/>
          </p:cNvPicPr>
          <p:nvPr/>
        </p:nvPicPr>
        <p:blipFill>
          <a:blip r:embed="rId4"/>
          <a:stretch>
            <a:fillRect/>
          </a:stretch>
        </p:blipFill>
        <p:spPr>
          <a:xfrm>
            <a:off x="2424156" y="3946095"/>
            <a:ext cx="6444420" cy="2819830"/>
          </a:xfrm>
          <a:prstGeom prst="rect">
            <a:avLst/>
          </a:prstGeom>
        </p:spPr>
      </p:pic>
    </p:spTree>
    <p:extLst>
      <p:ext uri="{BB962C8B-B14F-4D97-AF65-F5344CB8AC3E}">
        <p14:creationId xmlns:p14="http://schemas.microsoft.com/office/powerpoint/2010/main" val="3791397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16</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rPr>
              <a:t>Non-Separable Data</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F7638AC-B6F8-4B20-A447-B785D5E11700}"/>
                  </a:ext>
                </a:extLst>
              </p:cNvPr>
              <p:cNvSpPr>
                <a:spLocks noGrp="1"/>
              </p:cNvSpPr>
              <p:nvPr>
                <p:ph idx="1"/>
              </p:nvPr>
            </p:nvSpPr>
            <p:spPr>
              <a:xfrm>
                <a:off x="1032735" y="1409252"/>
                <a:ext cx="5323096" cy="5083622"/>
              </a:xfrm>
            </p:spPr>
            <p:txBody>
              <a:bodyPr>
                <a:normAutofit/>
              </a:bodyPr>
              <a:lstStyle/>
              <a:p>
                <a:pPr algn="just"/>
                <a:r>
                  <a:rPr lang="en-US" dirty="0">
                    <a:latin typeface="+mj-lt"/>
                    <a:cs typeface="Calibri" panose="020F0502020204030204" pitchFamily="34" charset="0"/>
                  </a:rPr>
                  <a:t>The data </a:t>
                </a:r>
                <a:r>
                  <a:rPr lang="en-US" dirty="0" smtClean="0">
                    <a:latin typeface="+mj-lt"/>
                    <a:cs typeface="Calibri" panose="020F0502020204030204" pitchFamily="34" charset="0"/>
                  </a:rPr>
                  <a:t>in fig 9.4 are </a:t>
                </a:r>
                <a:r>
                  <a:rPr lang="en-US" dirty="0">
                    <a:latin typeface="+mj-lt"/>
                    <a:cs typeface="Calibri" panose="020F0502020204030204" pitchFamily="34" charset="0"/>
                  </a:rPr>
                  <a:t>not separable by a linear boundary.</a:t>
                </a:r>
              </a:p>
              <a:p>
                <a:pPr algn="just"/>
                <a:r>
                  <a:rPr lang="en-US" dirty="0">
                    <a:latin typeface="+mj-lt"/>
                    <a:cs typeface="Calibri" panose="020F0502020204030204" pitchFamily="34" charset="0"/>
                  </a:rPr>
                  <a:t>This is often the case since </a:t>
                </a:r>
                <a14:m>
                  <m:oMath xmlns:m="http://schemas.openxmlformats.org/officeDocument/2006/math">
                    <m:r>
                      <a:rPr lang="en-US" i="1" dirty="0" smtClean="0">
                        <a:latin typeface="+mj-lt"/>
                        <a:cs typeface="Calibri" panose="020F0502020204030204" pitchFamily="34" charset="0"/>
                      </a:rPr>
                      <m:t>𝑁</m:t>
                    </m:r>
                    <m:r>
                      <a:rPr lang="en-US" i="1" dirty="0" smtClean="0">
                        <a:latin typeface="+mj-lt"/>
                        <a:cs typeface="Calibri" panose="020F0502020204030204" pitchFamily="34" charset="0"/>
                      </a:rPr>
                      <m:t>&gt;</m:t>
                    </m:r>
                    <m:r>
                      <a:rPr lang="en-US" i="1" dirty="0" smtClean="0">
                        <a:latin typeface="+mj-lt"/>
                        <a:cs typeface="Calibri" panose="020F0502020204030204" pitchFamily="34" charset="0"/>
                      </a:rPr>
                      <m:t>𝑝</m:t>
                    </m:r>
                  </m:oMath>
                </a14:m>
                <a:endParaRPr lang="en-US" dirty="0" smtClean="0">
                  <a:latin typeface="+mj-lt"/>
                  <a:cs typeface="Calibri" panose="020F0502020204030204" pitchFamily="34" charset="0"/>
                </a:endParaRPr>
              </a:p>
              <a:p>
                <a:pPr algn="just"/>
                <a:r>
                  <a:rPr lang="en-US" dirty="0">
                    <a:latin typeface="+mj-lt"/>
                  </a:rPr>
                  <a:t>we can extend the concept of a separating hyperplane in order </a:t>
                </a:r>
                <a:r>
                  <a:rPr lang="en-US" dirty="0" smtClean="0">
                    <a:latin typeface="+mj-lt"/>
                  </a:rPr>
                  <a:t>to develop </a:t>
                </a:r>
                <a:r>
                  <a:rPr lang="en-US" dirty="0">
                    <a:latin typeface="+mj-lt"/>
                  </a:rPr>
                  <a:t>a hyperplane that </a:t>
                </a:r>
                <a:r>
                  <a:rPr lang="en-US" i="1" dirty="0">
                    <a:solidFill>
                      <a:srgbClr val="00B050"/>
                    </a:solidFill>
                    <a:latin typeface="+mj-lt"/>
                  </a:rPr>
                  <a:t>almost</a:t>
                </a:r>
                <a:r>
                  <a:rPr lang="en-US" i="1" dirty="0">
                    <a:latin typeface="+mj-lt"/>
                  </a:rPr>
                  <a:t> </a:t>
                </a:r>
                <a:r>
                  <a:rPr lang="en-US" dirty="0">
                    <a:latin typeface="+mj-lt"/>
                  </a:rPr>
                  <a:t>separates </a:t>
                </a:r>
                <a:r>
                  <a:rPr lang="en-US" dirty="0" smtClean="0">
                    <a:latin typeface="+mj-lt"/>
                  </a:rPr>
                  <a:t>the classes</a:t>
                </a:r>
                <a:r>
                  <a:rPr lang="en-US" dirty="0">
                    <a:latin typeface="+mj-lt"/>
                  </a:rPr>
                  <a:t>, using a </a:t>
                </a:r>
                <a:r>
                  <a:rPr lang="en-US" dirty="0" smtClean="0">
                    <a:latin typeface="+mj-lt"/>
                  </a:rPr>
                  <a:t>so-called </a:t>
                </a:r>
                <a:r>
                  <a:rPr lang="en-US" i="1" dirty="0" smtClean="0">
                    <a:solidFill>
                      <a:srgbClr val="00B050"/>
                    </a:solidFill>
                    <a:latin typeface="+mj-lt"/>
                  </a:rPr>
                  <a:t>soft </a:t>
                </a:r>
                <a:r>
                  <a:rPr lang="en-US" i="1" dirty="0">
                    <a:solidFill>
                      <a:srgbClr val="00B050"/>
                    </a:solidFill>
                    <a:latin typeface="+mj-lt"/>
                  </a:rPr>
                  <a:t>margin</a:t>
                </a:r>
                <a:r>
                  <a:rPr lang="en-US" dirty="0">
                    <a:latin typeface="+mj-lt"/>
                  </a:rPr>
                  <a:t>. </a:t>
                </a:r>
                <a:endParaRPr lang="en-US" dirty="0" smtClean="0">
                  <a:latin typeface="+mj-lt"/>
                </a:endParaRPr>
              </a:p>
              <a:p>
                <a:pPr algn="just"/>
                <a:r>
                  <a:rPr lang="en-US" dirty="0" smtClean="0">
                    <a:latin typeface="+mj-lt"/>
                  </a:rPr>
                  <a:t>The </a:t>
                </a:r>
                <a:r>
                  <a:rPr lang="en-US" dirty="0">
                    <a:latin typeface="+mj-lt"/>
                  </a:rPr>
                  <a:t>generalization of the maximal margin classifier to </a:t>
                </a:r>
                <a:r>
                  <a:rPr lang="en-US" dirty="0" smtClean="0">
                    <a:latin typeface="+mj-lt"/>
                  </a:rPr>
                  <a:t>the non-separable </a:t>
                </a:r>
                <a:r>
                  <a:rPr lang="en-US" dirty="0">
                    <a:latin typeface="+mj-lt"/>
                  </a:rPr>
                  <a:t>case is known as the </a:t>
                </a:r>
                <a:r>
                  <a:rPr lang="en-US" i="1" dirty="0">
                    <a:solidFill>
                      <a:srgbClr val="C00000"/>
                    </a:solidFill>
                    <a:latin typeface="+mj-lt"/>
                  </a:rPr>
                  <a:t>support vector classifier</a:t>
                </a:r>
                <a:r>
                  <a:rPr lang="en-US" dirty="0">
                    <a:latin typeface="+mj-lt"/>
                  </a:rPr>
                  <a:t>.</a:t>
                </a:r>
                <a:endParaRPr lang="en-US" dirty="0">
                  <a:latin typeface="+mj-lt"/>
                  <a:cs typeface="Calibri" panose="020F0502020204030204" pitchFamily="34" charset="0"/>
                </a:endParaRPr>
              </a:p>
            </p:txBody>
          </p:sp>
        </mc:Choice>
        <mc:Fallback>
          <p:sp>
            <p:nvSpPr>
              <p:cNvPr id="5" name="Content Placeholder 4">
                <a:extLst>
                  <a:ext uri="{FF2B5EF4-FFF2-40B4-BE49-F238E27FC236}">
                    <a16:creationId xmlns:a16="http://schemas.microsoft.com/office/drawing/2014/main" id="{9F7638AC-B6F8-4B20-A447-B785D5E11700}"/>
                  </a:ext>
                </a:extLst>
              </p:cNvPr>
              <p:cNvSpPr>
                <a:spLocks noGrp="1" noRot="1" noChangeAspect="1" noMove="1" noResize="1" noEditPoints="1" noAdjustHandles="1" noChangeArrowheads="1" noChangeShapeType="1" noTextEdit="1"/>
              </p:cNvSpPr>
              <p:nvPr>
                <p:ph idx="1"/>
              </p:nvPr>
            </p:nvSpPr>
            <p:spPr>
              <a:xfrm>
                <a:off x="1032735" y="1409252"/>
                <a:ext cx="5323096" cy="5083622"/>
              </a:xfrm>
              <a:blipFill>
                <a:blip r:embed="rId3"/>
                <a:stretch>
                  <a:fillRect l="-229" t="-839" r="-915"/>
                </a:stretch>
              </a:blipFill>
            </p:spPr>
            <p:txBody>
              <a:bodyPr/>
              <a:lstStyle/>
              <a:p>
                <a:r>
                  <a:rPr lang="en-US">
                    <a:noFill/>
                  </a:rPr>
                  <a:t> </a:t>
                </a:r>
              </a:p>
            </p:txBody>
          </p:sp>
        </mc:Fallback>
      </mc:AlternateContent>
      <p:pic>
        <p:nvPicPr>
          <p:cNvPr id="3" name="Picture 2"/>
          <p:cNvPicPr>
            <a:picLocks noChangeAspect="1"/>
          </p:cNvPicPr>
          <p:nvPr/>
        </p:nvPicPr>
        <p:blipFill rotWithShape="1">
          <a:blip r:embed="rId4"/>
          <a:srcRect l="20733" t="-721" r="20325" b="19955"/>
          <a:stretch/>
        </p:blipFill>
        <p:spPr>
          <a:xfrm>
            <a:off x="6846089" y="1409252"/>
            <a:ext cx="3632035" cy="3287001"/>
          </a:xfrm>
          <a:prstGeom prst="rect">
            <a:avLst/>
          </a:prstGeom>
        </p:spPr>
      </p:pic>
      <p:pic>
        <p:nvPicPr>
          <p:cNvPr id="7" name="Picture 6"/>
          <p:cNvPicPr>
            <a:picLocks noChangeAspect="1"/>
          </p:cNvPicPr>
          <p:nvPr/>
        </p:nvPicPr>
        <p:blipFill rotWithShape="1">
          <a:blip r:embed="rId4"/>
          <a:srcRect t="81607"/>
          <a:stretch/>
        </p:blipFill>
        <p:spPr>
          <a:xfrm>
            <a:off x="1130170" y="5206207"/>
            <a:ext cx="7180824" cy="872305"/>
          </a:xfrm>
          <a:prstGeom prst="rect">
            <a:avLst/>
          </a:prstGeom>
        </p:spPr>
      </p:pic>
    </p:spTree>
    <p:extLst>
      <p:ext uri="{BB962C8B-B14F-4D97-AF65-F5344CB8AC3E}">
        <p14:creationId xmlns:p14="http://schemas.microsoft.com/office/powerpoint/2010/main" val="3088802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17</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rPr>
              <a:t>Noisy Data 	</a:t>
            </a:r>
          </a:p>
        </p:txBody>
      </p:sp>
      <p:pic>
        <p:nvPicPr>
          <p:cNvPr id="3" name="Content Placeholder 2">
            <a:extLst>
              <a:ext uri="{FF2B5EF4-FFF2-40B4-BE49-F238E27FC236}">
                <a16:creationId xmlns:a16="http://schemas.microsoft.com/office/drawing/2014/main" id="{3D18B3A7-6CDE-4071-BE34-161C0BFCCA83}"/>
              </a:ext>
            </a:extLst>
          </p:cNvPr>
          <p:cNvPicPr>
            <a:picLocks noGrp="1" noChangeAspect="1"/>
          </p:cNvPicPr>
          <p:nvPr>
            <p:ph idx="1"/>
          </p:nvPr>
        </p:nvPicPr>
        <p:blipFill rotWithShape="1">
          <a:blip r:embed="rId3"/>
          <a:srcRect b="30538"/>
          <a:stretch/>
        </p:blipFill>
        <p:spPr>
          <a:xfrm>
            <a:off x="2588302" y="4383921"/>
            <a:ext cx="5579217" cy="2275946"/>
          </a:xfrm>
          <a:prstGeom prst="rect">
            <a:avLst/>
          </a:prstGeom>
        </p:spPr>
      </p:pic>
      <p:sp>
        <p:nvSpPr>
          <p:cNvPr id="2" name="Rectangle 1"/>
          <p:cNvSpPr/>
          <p:nvPr/>
        </p:nvSpPr>
        <p:spPr>
          <a:xfrm>
            <a:off x="838200" y="1261479"/>
            <a:ext cx="9722370" cy="3416320"/>
          </a:xfrm>
          <a:prstGeom prst="rect">
            <a:avLst/>
          </a:prstGeom>
        </p:spPr>
        <p:txBody>
          <a:bodyPr wrap="square">
            <a:spAutoFit/>
          </a:bodyPr>
          <a:lstStyle/>
          <a:p>
            <a:r>
              <a:rPr lang="en-US" dirty="0"/>
              <a:t>In </a:t>
            </a:r>
            <a:r>
              <a:rPr lang="en-US" dirty="0" smtClean="0"/>
              <a:t>the case of noisy data, </a:t>
            </a:r>
            <a:r>
              <a:rPr lang="en-US" dirty="0"/>
              <a:t>we might be willing to consider a classifier based on a </a:t>
            </a:r>
            <a:r>
              <a:rPr lang="en-US" dirty="0" smtClean="0"/>
              <a:t>hyperplane that </a:t>
            </a:r>
            <a:r>
              <a:rPr lang="en-US" dirty="0"/>
              <a:t>does </a:t>
            </a:r>
            <a:r>
              <a:rPr lang="en-US" i="1" dirty="0"/>
              <a:t>not </a:t>
            </a:r>
            <a:r>
              <a:rPr lang="en-US" dirty="0"/>
              <a:t>perfectly separate the two classes, in the interest </a:t>
            </a:r>
            <a:r>
              <a:rPr lang="en-US" dirty="0" smtClean="0"/>
              <a:t>of:</a:t>
            </a:r>
          </a:p>
          <a:p>
            <a:endParaRPr lang="en-US" dirty="0" smtClean="0">
              <a:latin typeface="CMR10"/>
            </a:endParaRPr>
          </a:p>
          <a:p>
            <a:pPr marL="342900" indent="-342900">
              <a:buFont typeface="+mj-lt"/>
              <a:buAutoNum type="arabicPeriod"/>
            </a:pPr>
            <a:r>
              <a:rPr lang="en-US" dirty="0" smtClean="0"/>
              <a:t>Greater </a:t>
            </a:r>
            <a:r>
              <a:rPr lang="en-US" dirty="0"/>
              <a:t>robustness to individual observations, </a:t>
            </a:r>
            <a:r>
              <a:rPr lang="en-US" dirty="0" smtClean="0"/>
              <a:t>and</a:t>
            </a:r>
          </a:p>
          <a:p>
            <a:pPr marL="342900" indent="-342900">
              <a:buFont typeface="+mj-lt"/>
              <a:buAutoNum type="arabicPeriod"/>
            </a:pPr>
            <a:r>
              <a:rPr lang="en-US" dirty="0"/>
              <a:t>Better classification of </a:t>
            </a:r>
            <a:r>
              <a:rPr lang="en-US" i="1" dirty="0"/>
              <a:t>most </a:t>
            </a:r>
            <a:r>
              <a:rPr lang="en-US" dirty="0"/>
              <a:t>of the training observations</a:t>
            </a:r>
            <a:endParaRPr lang="en-US" dirty="0" smtClean="0"/>
          </a:p>
          <a:p>
            <a:endParaRPr lang="en-US" dirty="0" smtClean="0">
              <a:latin typeface="CMR10"/>
            </a:endParaRPr>
          </a:p>
          <a:p>
            <a:r>
              <a:rPr lang="en-US" dirty="0"/>
              <a:t>That is, it could be worthwhile </a:t>
            </a:r>
            <a:r>
              <a:rPr lang="en-US" dirty="0">
                <a:solidFill>
                  <a:srgbClr val="C00000"/>
                </a:solidFill>
              </a:rPr>
              <a:t>to misclassify a few training </a:t>
            </a:r>
            <a:r>
              <a:rPr lang="en-US" dirty="0" smtClean="0">
                <a:solidFill>
                  <a:srgbClr val="C00000"/>
                </a:solidFill>
              </a:rPr>
              <a:t>observations </a:t>
            </a:r>
            <a:r>
              <a:rPr lang="en-US" dirty="0" smtClean="0"/>
              <a:t>in </a:t>
            </a:r>
            <a:r>
              <a:rPr lang="en-US" dirty="0"/>
              <a:t>order to do a </a:t>
            </a:r>
            <a:r>
              <a:rPr lang="en-US" dirty="0">
                <a:solidFill>
                  <a:srgbClr val="00B050"/>
                </a:solidFill>
              </a:rPr>
              <a:t>better job in classifying the remaining observations</a:t>
            </a:r>
            <a:r>
              <a:rPr lang="en-US" dirty="0" smtClean="0"/>
              <a:t>.</a:t>
            </a:r>
          </a:p>
          <a:p>
            <a:endParaRPr lang="en-US" dirty="0"/>
          </a:p>
          <a:p>
            <a:r>
              <a:rPr lang="en-US" dirty="0"/>
              <a:t>The </a:t>
            </a:r>
            <a:r>
              <a:rPr lang="en-US" i="1" dirty="0"/>
              <a:t>support vector classifier</a:t>
            </a:r>
            <a:r>
              <a:rPr lang="en-US" dirty="0"/>
              <a:t>, sometimes called a </a:t>
            </a:r>
            <a:r>
              <a:rPr lang="en-US" i="1" dirty="0"/>
              <a:t>soft margin </a:t>
            </a:r>
            <a:r>
              <a:rPr lang="en-US" i="1" dirty="0" smtClean="0"/>
              <a:t>classifier </a:t>
            </a:r>
            <a:r>
              <a:rPr lang="en-US" dirty="0"/>
              <a:t>does exactly this.</a:t>
            </a:r>
            <a:endParaRPr lang="en-US" dirty="0">
              <a:latin typeface="CMR10"/>
            </a:endParaRPr>
          </a:p>
          <a:p>
            <a:endParaRPr lang="en-US" dirty="0" smtClean="0">
              <a:latin typeface="CMR10"/>
            </a:endParaRPr>
          </a:p>
          <a:p>
            <a:endParaRPr lang="en-US" dirty="0"/>
          </a:p>
        </p:txBody>
      </p:sp>
    </p:spTree>
    <p:extLst>
      <p:ext uri="{BB962C8B-B14F-4D97-AF65-F5344CB8AC3E}">
        <p14:creationId xmlns:p14="http://schemas.microsoft.com/office/powerpoint/2010/main" val="2689699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18</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rPr>
              <a:t>Support Vector Classifier 	</a:t>
            </a:r>
          </a:p>
        </p:txBody>
      </p:sp>
      <p:pic>
        <p:nvPicPr>
          <p:cNvPr id="5" name="Content Placeholder 4"/>
          <p:cNvPicPr>
            <a:picLocks noGrp="1" noChangeAspect="1"/>
          </p:cNvPicPr>
          <p:nvPr>
            <p:ph idx="1"/>
          </p:nvPr>
        </p:nvPicPr>
        <p:blipFill>
          <a:blip r:embed="rId3"/>
          <a:stretch>
            <a:fillRect/>
          </a:stretch>
        </p:blipFill>
        <p:spPr>
          <a:xfrm>
            <a:off x="2120367" y="1439055"/>
            <a:ext cx="6718956" cy="4808538"/>
          </a:xfrm>
          <a:prstGeom prst="rect">
            <a:avLst/>
          </a:prstGeom>
        </p:spPr>
      </p:pic>
    </p:spTree>
    <p:extLst>
      <p:ext uri="{BB962C8B-B14F-4D97-AF65-F5344CB8AC3E}">
        <p14:creationId xmlns:p14="http://schemas.microsoft.com/office/powerpoint/2010/main" val="184438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19</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rPr>
              <a:t>Support Vector Classifier 	</a:t>
            </a:r>
          </a:p>
        </p:txBody>
      </p:sp>
      <p:pic>
        <p:nvPicPr>
          <p:cNvPr id="5" name="Content Placeholder 4"/>
          <p:cNvPicPr>
            <a:picLocks noGrp="1" noChangeAspect="1"/>
          </p:cNvPicPr>
          <p:nvPr>
            <p:ph idx="1"/>
          </p:nvPr>
        </p:nvPicPr>
        <p:blipFill>
          <a:blip r:embed="rId3"/>
          <a:stretch>
            <a:fillRect/>
          </a:stretch>
        </p:blipFill>
        <p:spPr>
          <a:xfrm>
            <a:off x="479405" y="2132585"/>
            <a:ext cx="5879105" cy="2766140"/>
          </a:xfrm>
          <a:prstGeom prst="rect">
            <a:avLst/>
          </a:prstGeom>
        </p:spPr>
      </p:pic>
      <p:pic>
        <p:nvPicPr>
          <p:cNvPr id="7" name="Picture 6"/>
          <p:cNvPicPr>
            <a:picLocks noChangeAspect="1"/>
          </p:cNvPicPr>
          <p:nvPr/>
        </p:nvPicPr>
        <p:blipFill>
          <a:blip r:embed="rId4"/>
          <a:stretch>
            <a:fillRect/>
          </a:stretch>
        </p:blipFill>
        <p:spPr>
          <a:xfrm>
            <a:off x="6706739" y="2132585"/>
            <a:ext cx="3927766" cy="3308845"/>
          </a:xfrm>
          <a:prstGeom prst="rect">
            <a:avLst/>
          </a:prstGeom>
        </p:spPr>
      </p:pic>
    </p:spTree>
    <p:extLst>
      <p:ext uri="{BB962C8B-B14F-4D97-AF65-F5344CB8AC3E}">
        <p14:creationId xmlns:p14="http://schemas.microsoft.com/office/powerpoint/2010/main" val="887695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2</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rPr>
              <a:t>Support Vector Machines 	</a:t>
            </a:r>
          </a:p>
        </p:txBody>
      </p:sp>
      <p:sp>
        <p:nvSpPr>
          <p:cNvPr id="5" name="Content Placeholder 4">
            <a:extLst>
              <a:ext uri="{FF2B5EF4-FFF2-40B4-BE49-F238E27FC236}">
                <a16:creationId xmlns:a16="http://schemas.microsoft.com/office/drawing/2014/main" id="{9F7638AC-B6F8-4B20-A447-B785D5E11700}"/>
              </a:ext>
            </a:extLst>
          </p:cNvPr>
          <p:cNvSpPr>
            <a:spLocks noGrp="1"/>
          </p:cNvSpPr>
          <p:nvPr>
            <p:ph idx="1"/>
          </p:nvPr>
        </p:nvSpPr>
        <p:spPr>
          <a:xfrm>
            <a:off x="838200" y="1506071"/>
            <a:ext cx="9714156" cy="5083622"/>
          </a:xfrm>
        </p:spPr>
        <p:txBody>
          <a:bodyPr>
            <a:normAutofit/>
          </a:bodyPr>
          <a:lstStyle/>
          <a:p>
            <a:r>
              <a:rPr lang="en-US" sz="2400" dirty="0">
                <a:latin typeface="Calibri" panose="020F0502020204030204" pitchFamily="34" charset="0"/>
                <a:cs typeface="Calibri" panose="020F0502020204030204" pitchFamily="34" charset="0"/>
              </a:rPr>
              <a:t>Here we approach the two-class classification problem in a direct way:</a:t>
            </a:r>
          </a:p>
          <a:p>
            <a:pPr marL="0" indent="0" algn="ctr">
              <a:buNone/>
            </a:pPr>
            <a:r>
              <a:rPr lang="en-US" sz="2400" dirty="0">
                <a:solidFill>
                  <a:srgbClr val="00B050"/>
                </a:solidFill>
                <a:latin typeface="Calibri" panose="020F0502020204030204" pitchFamily="34" charset="0"/>
                <a:cs typeface="Calibri" panose="020F0502020204030204" pitchFamily="34" charset="0"/>
              </a:rPr>
              <a:t>We try to find a plane that separates the classes in feature space.</a:t>
            </a:r>
          </a:p>
          <a:p>
            <a:pPr marL="0" indent="0">
              <a:buNone/>
            </a:pP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If we cannot, we get creative in two ways:</a:t>
            </a:r>
          </a:p>
          <a:p>
            <a:pPr marL="617220" lvl="1" indent="-342900">
              <a:buFont typeface="+mj-lt"/>
              <a:buAutoNum type="arabicPeriod"/>
            </a:pPr>
            <a:r>
              <a:rPr lang="en-US" sz="2000" dirty="0">
                <a:latin typeface="Calibri" panose="020F0502020204030204" pitchFamily="34" charset="0"/>
                <a:cs typeface="Calibri" panose="020F0502020204030204" pitchFamily="34" charset="0"/>
              </a:rPr>
              <a:t>We </a:t>
            </a:r>
            <a:r>
              <a:rPr lang="en-US" sz="2000" dirty="0">
                <a:solidFill>
                  <a:srgbClr val="0070C0"/>
                </a:solidFill>
                <a:latin typeface="Calibri" panose="020F0502020204030204" pitchFamily="34" charset="0"/>
                <a:cs typeface="Calibri" panose="020F0502020204030204" pitchFamily="34" charset="0"/>
              </a:rPr>
              <a:t>soften</a:t>
            </a:r>
            <a:r>
              <a:rPr lang="en-US" sz="2000" dirty="0">
                <a:latin typeface="Calibri" panose="020F0502020204030204" pitchFamily="34" charset="0"/>
                <a:cs typeface="Calibri" panose="020F0502020204030204" pitchFamily="34" charset="0"/>
              </a:rPr>
              <a:t> what we mean by “</a:t>
            </a:r>
            <a:r>
              <a:rPr lang="en-US" sz="2000" dirty="0">
                <a:solidFill>
                  <a:srgbClr val="0070C0"/>
                </a:solidFill>
                <a:latin typeface="Calibri" panose="020F0502020204030204" pitchFamily="34" charset="0"/>
                <a:cs typeface="Calibri" panose="020F0502020204030204" pitchFamily="34" charset="0"/>
              </a:rPr>
              <a:t>separates</a:t>
            </a:r>
            <a:r>
              <a:rPr lang="en-US" sz="2000" dirty="0">
                <a:latin typeface="Calibri" panose="020F0502020204030204" pitchFamily="34" charset="0"/>
                <a:cs typeface="Calibri" panose="020F0502020204030204" pitchFamily="34" charset="0"/>
              </a:rPr>
              <a:t>”, and</a:t>
            </a:r>
          </a:p>
          <a:p>
            <a:pPr marL="617220" lvl="1" indent="-342900">
              <a:buFont typeface="+mj-lt"/>
              <a:buAutoNum type="arabicPeriod"/>
            </a:pPr>
            <a:r>
              <a:rPr lang="en-US" sz="2000" dirty="0">
                <a:latin typeface="Calibri" panose="020F0502020204030204" pitchFamily="34" charset="0"/>
                <a:cs typeface="Calibri" panose="020F0502020204030204" pitchFamily="34" charset="0"/>
              </a:rPr>
              <a:t>We </a:t>
            </a:r>
            <a:r>
              <a:rPr lang="en-US" sz="2000" dirty="0">
                <a:solidFill>
                  <a:srgbClr val="0070C0"/>
                </a:solidFill>
                <a:latin typeface="Calibri" panose="020F0502020204030204" pitchFamily="34" charset="0"/>
                <a:cs typeface="Calibri" panose="020F0502020204030204" pitchFamily="34" charset="0"/>
              </a:rPr>
              <a:t>enrich and enlarge the feature space </a:t>
            </a:r>
            <a:r>
              <a:rPr lang="en-US" sz="2000" dirty="0">
                <a:latin typeface="Calibri" panose="020F0502020204030204" pitchFamily="34" charset="0"/>
                <a:cs typeface="Calibri" panose="020F0502020204030204" pitchFamily="34" charset="0"/>
              </a:rPr>
              <a:t>so that separation is possible.</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7235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20</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475438" y="413974"/>
            <a:ext cx="10392431" cy="417980"/>
          </a:xfrm>
        </p:spPr>
        <p:txBody>
          <a:bodyPr>
            <a:normAutofit fontScale="90000"/>
          </a:bodyPr>
          <a:lstStyle/>
          <a:p>
            <a:r>
              <a:rPr lang="en-US" sz="2400" dirty="0" smtClean="0">
                <a:solidFill>
                  <a:schemeClr val="tx2"/>
                </a:solidFill>
                <a:latin typeface="+mn-lt"/>
              </a:rPr>
              <a:t>C </a:t>
            </a:r>
            <a:r>
              <a:rPr lang="en-US" sz="2400" dirty="0">
                <a:solidFill>
                  <a:schemeClr val="tx2"/>
                </a:solidFill>
                <a:latin typeface="+mn-lt"/>
              </a:rPr>
              <a:t>is a </a:t>
            </a:r>
            <a:r>
              <a:rPr lang="en-US" sz="2400" dirty="0" smtClean="0">
                <a:solidFill>
                  <a:srgbClr val="00B050"/>
                </a:solidFill>
                <a:latin typeface="+mn-lt"/>
              </a:rPr>
              <a:t>tuning</a:t>
            </a:r>
            <a:r>
              <a:rPr lang="en-US" sz="2400" dirty="0" smtClean="0">
                <a:solidFill>
                  <a:schemeClr val="tx2"/>
                </a:solidFill>
                <a:latin typeface="+mn-lt"/>
              </a:rPr>
              <a:t> </a:t>
            </a:r>
            <a:r>
              <a:rPr lang="en-US" sz="2400" dirty="0">
                <a:solidFill>
                  <a:schemeClr val="tx2"/>
                </a:solidFill>
                <a:latin typeface="+mn-lt"/>
              </a:rPr>
              <a:t>/ </a:t>
            </a:r>
            <a:r>
              <a:rPr lang="en-US" sz="2400" dirty="0" smtClean="0">
                <a:solidFill>
                  <a:srgbClr val="0070C0"/>
                </a:solidFill>
                <a:latin typeface="+mn-lt"/>
              </a:rPr>
              <a:t>regularization</a:t>
            </a:r>
            <a:r>
              <a:rPr lang="en-US" sz="2400" dirty="0">
                <a:solidFill>
                  <a:schemeClr val="tx2"/>
                </a:solidFill>
                <a:latin typeface="+mn-lt"/>
              </a:rPr>
              <a:t> </a:t>
            </a:r>
            <a:r>
              <a:rPr lang="en-US" sz="2400" dirty="0" smtClean="0">
                <a:solidFill>
                  <a:schemeClr val="tx2"/>
                </a:solidFill>
                <a:latin typeface="+mn-lt"/>
              </a:rPr>
              <a:t>parameter </a:t>
            </a:r>
            <a:endParaRPr lang="en-US" sz="2400" dirty="0">
              <a:solidFill>
                <a:schemeClr val="tx2"/>
              </a:solidFill>
              <a:latin typeface="+mn-lt"/>
            </a:endParaRPr>
          </a:p>
        </p:txBody>
      </p:sp>
      <p:pic>
        <p:nvPicPr>
          <p:cNvPr id="2" name="Content Placeholder 1">
            <a:extLst>
              <a:ext uri="{FF2B5EF4-FFF2-40B4-BE49-F238E27FC236}">
                <a16:creationId xmlns:a16="http://schemas.microsoft.com/office/drawing/2014/main" id="{D10F1C0D-AE43-4AFC-994A-63FC4963E485}"/>
              </a:ext>
            </a:extLst>
          </p:cNvPr>
          <p:cNvPicPr>
            <a:picLocks noGrp="1" noChangeAspect="1"/>
          </p:cNvPicPr>
          <p:nvPr>
            <p:ph idx="1"/>
          </p:nvPr>
        </p:nvPicPr>
        <p:blipFill>
          <a:blip r:embed="rId3"/>
          <a:stretch>
            <a:fillRect/>
          </a:stretch>
        </p:blipFill>
        <p:spPr>
          <a:xfrm>
            <a:off x="2678932" y="1046436"/>
            <a:ext cx="5985441" cy="5580023"/>
          </a:xfrm>
          <a:prstGeom prst="rect">
            <a:avLst/>
          </a:prstGeom>
        </p:spPr>
      </p:pic>
    </p:spTree>
    <p:extLst>
      <p:ext uri="{BB962C8B-B14F-4D97-AF65-F5344CB8AC3E}">
        <p14:creationId xmlns:p14="http://schemas.microsoft.com/office/powerpoint/2010/main" val="1292189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21</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rPr>
              <a:t>Failure of linear boundary 	</a:t>
            </a:r>
          </a:p>
        </p:txBody>
      </p:sp>
      <p:sp>
        <p:nvSpPr>
          <p:cNvPr id="5" name="Content Placeholder 4">
            <a:extLst>
              <a:ext uri="{FF2B5EF4-FFF2-40B4-BE49-F238E27FC236}">
                <a16:creationId xmlns:a16="http://schemas.microsoft.com/office/drawing/2014/main" id="{9F7638AC-B6F8-4B20-A447-B785D5E11700}"/>
              </a:ext>
            </a:extLst>
          </p:cNvPr>
          <p:cNvSpPr>
            <a:spLocks noGrp="1"/>
          </p:cNvSpPr>
          <p:nvPr>
            <p:ph idx="1"/>
          </p:nvPr>
        </p:nvSpPr>
        <p:spPr>
          <a:xfrm>
            <a:off x="1032734" y="1409252"/>
            <a:ext cx="4384146" cy="5083622"/>
          </a:xfrm>
        </p:spPr>
        <p:txBody>
          <a:bodyPr>
            <a:normAutofit/>
          </a:bodyPr>
          <a:lstStyle/>
          <a:p>
            <a:r>
              <a:rPr lang="en-US" sz="2000" dirty="0">
                <a:latin typeface="Calibri" panose="020F0502020204030204" pitchFamily="34" charset="0"/>
                <a:cs typeface="Calibri" panose="020F0502020204030204" pitchFamily="34" charset="0"/>
              </a:rPr>
              <a:t>Sometime a linear boundary simply won't work, no matter what value of C.</a:t>
            </a: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What to do? </a:t>
            </a:r>
          </a:p>
          <a:p>
            <a:pPr marL="0" indent="0" algn="ctr">
              <a:buNone/>
            </a:pPr>
            <a:r>
              <a:rPr lang="en-US" dirty="0">
                <a:solidFill>
                  <a:srgbClr val="00B050"/>
                </a:solidFill>
                <a:latin typeface="Calibri" panose="020F0502020204030204" pitchFamily="34" charset="0"/>
                <a:cs typeface="Calibri" panose="020F0502020204030204" pitchFamily="34" charset="0"/>
              </a:rPr>
              <a:t>Feature expansion (Bend the margin!)</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0AEF6942-EF08-4D4F-9BFA-154BA6BF14A6}"/>
              </a:ext>
            </a:extLst>
          </p:cNvPr>
          <p:cNvPicPr>
            <a:picLocks noChangeAspect="1"/>
          </p:cNvPicPr>
          <p:nvPr/>
        </p:nvPicPr>
        <p:blipFill>
          <a:blip r:embed="rId3"/>
          <a:stretch>
            <a:fillRect/>
          </a:stretch>
        </p:blipFill>
        <p:spPr>
          <a:xfrm>
            <a:off x="5890215" y="1549101"/>
            <a:ext cx="4548646" cy="4489954"/>
          </a:xfrm>
          <a:prstGeom prst="rect">
            <a:avLst/>
          </a:prstGeom>
        </p:spPr>
      </p:pic>
    </p:spTree>
    <p:extLst>
      <p:ext uri="{BB962C8B-B14F-4D97-AF65-F5344CB8AC3E}">
        <p14:creationId xmlns:p14="http://schemas.microsoft.com/office/powerpoint/2010/main" val="3644745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22</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rPr>
              <a:t>Feature Expansion</a:t>
            </a:r>
          </a:p>
        </p:txBody>
      </p:sp>
      <p:pic>
        <p:nvPicPr>
          <p:cNvPr id="2" name="Content Placeholder 1">
            <a:extLst>
              <a:ext uri="{FF2B5EF4-FFF2-40B4-BE49-F238E27FC236}">
                <a16:creationId xmlns:a16="http://schemas.microsoft.com/office/drawing/2014/main" id="{921EEED4-2F4C-4982-AC88-B640CF83ECB4}"/>
              </a:ext>
            </a:extLst>
          </p:cNvPr>
          <p:cNvPicPr>
            <a:picLocks noGrp="1" noChangeAspect="1"/>
          </p:cNvPicPr>
          <p:nvPr>
            <p:ph idx="1"/>
          </p:nvPr>
        </p:nvPicPr>
        <p:blipFill rotWithShape="1">
          <a:blip r:embed="rId3"/>
          <a:srcRect l="377" r="-377" b="11123"/>
          <a:stretch/>
        </p:blipFill>
        <p:spPr>
          <a:xfrm>
            <a:off x="1316663" y="1409701"/>
            <a:ext cx="8555374" cy="4517764"/>
          </a:xfrm>
          <a:prstGeom prst="rect">
            <a:avLst/>
          </a:prstGeom>
        </p:spPr>
      </p:pic>
    </p:spTree>
    <p:extLst>
      <p:ext uri="{BB962C8B-B14F-4D97-AF65-F5344CB8AC3E}">
        <p14:creationId xmlns:p14="http://schemas.microsoft.com/office/powerpoint/2010/main" val="3880529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23</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rPr>
              <a:t>Heading 	</a:t>
            </a:r>
          </a:p>
        </p:txBody>
      </p:sp>
      <p:sp>
        <p:nvSpPr>
          <p:cNvPr id="5" name="Content Placeholder 4">
            <a:extLst>
              <a:ext uri="{FF2B5EF4-FFF2-40B4-BE49-F238E27FC236}">
                <a16:creationId xmlns:a16="http://schemas.microsoft.com/office/drawing/2014/main" id="{9F7638AC-B6F8-4B20-A447-B785D5E11700}"/>
              </a:ext>
            </a:extLst>
          </p:cNvPr>
          <p:cNvSpPr>
            <a:spLocks noGrp="1"/>
          </p:cNvSpPr>
          <p:nvPr>
            <p:ph idx="1"/>
          </p:nvPr>
        </p:nvSpPr>
        <p:spPr>
          <a:xfrm>
            <a:off x="1032733" y="1409252"/>
            <a:ext cx="4944051" cy="5083622"/>
          </a:xfrm>
        </p:spPr>
        <p:txBody>
          <a:bodyPr>
            <a:normAutofit/>
          </a:bodyPr>
          <a:lstStyle/>
          <a:p>
            <a:r>
              <a:rPr lang="en-US" dirty="0">
                <a:latin typeface="Calibri" panose="020F0502020204030204" pitchFamily="34" charset="0"/>
                <a:cs typeface="Calibri" panose="020F0502020204030204" pitchFamily="34" charset="0"/>
              </a:rPr>
              <a:t>we use a basis expansion of cubic polynomials from 2 variables to 9.</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support-vector classifier in the enlarged space solves the problem in the lower-dimensional space</a:t>
            </a:r>
          </a:p>
          <a:p>
            <a:r>
              <a:rPr lang="en-US" dirty="0">
                <a:latin typeface="Calibri" panose="020F0502020204030204" pitchFamily="34" charset="0"/>
                <a:cs typeface="Calibri" panose="020F0502020204030204" pitchFamily="34" charset="0"/>
              </a:rPr>
              <a:t>In a 9 dimension space, the decision boundary is </a:t>
            </a:r>
            <a:r>
              <a:rPr lang="en-US" b="1" dirty="0">
                <a:solidFill>
                  <a:srgbClr val="0070C0"/>
                </a:solidFill>
                <a:latin typeface="Calibri" panose="020F0502020204030204" pitchFamily="34" charset="0"/>
                <a:cs typeface="Calibri" panose="020F0502020204030204" pitchFamily="34" charset="0"/>
              </a:rPr>
              <a:t>a single linear boundary</a:t>
            </a:r>
            <a:r>
              <a:rPr lang="en-US" dirty="0">
                <a:latin typeface="Calibri" panose="020F0502020204030204" pitchFamily="34" charset="0"/>
                <a:cs typeface="Calibri" panose="020F0502020204030204" pitchFamily="34" charset="0"/>
              </a:rPr>
              <a:t>.</a:t>
            </a:r>
          </a:p>
          <a:p>
            <a:r>
              <a:rPr lang="en-US" dirty="0">
                <a:latin typeface="Calibri" panose="020F0502020204030204" pitchFamily="34" charset="0"/>
                <a:cs typeface="Calibri" panose="020F0502020204030204" pitchFamily="34" charset="0"/>
              </a:rPr>
              <a:t>The projections in the 2 dimensional space are </a:t>
            </a:r>
            <a:r>
              <a:rPr lang="en-US" b="1" dirty="0">
                <a:solidFill>
                  <a:srgbClr val="00B050"/>
                </a:solidFill>
                <a:latin typeface="Calibri" panose="020F0502020204030204" pitchFamily="34" charset="0"/>
                <a:cs typeface="Calibri" panose="020F0502020204030204" pitchFamily="34" charset="0"/>
              </a:rPr>
              <a:t>multiple non-linear boundaries</a:t>
            </a:r>
          </a:p>
          <a:p>
            <a:endParaRPr 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033923CB-91F6-4935-AE35-A2E3E4B403B4}"/>
              </a:ext>
            </a:extLst>
          </p:cNvPr>
          <p:cNvPicPr>
            <a:picLocks noChangeAspect="1"/>
          </p:cNvPicPr>
          <p:nvPr/>
        </p:nvPicPr>
        <p:blipFill>
          <a:blip r:embed="rId3"/>
          <a:stretch>
            <a:fillRect/>
          </a:stretch>
        </p:blipFill>
        <p:spPr>
          <a:xfrm>
            <a:off x="6417596" y="1633462"/>
            <a:ext cx="4434432" cy="4326275"/>
          </a:xfrm>
          <a:prstGeom prst="rect">
            <a:avLst/>
          </a:prstGeom>
        </p:spPr>
      </p:pic>
      <p:pic>
        <p:nvPicPr>
          <p:cNvPr id="3" name="Picture 2">
            <a:extLst>
              <a:ext uri="{FF2B5EF4-FFF2-40B4-BE49-F238E27FC236}">
                <a16:creationId xmlns:a16="http://schemas.microsoft.com/office/drawing/2014/main" id="{E0599088-6E78-44F6-A0EE-33D17195A199}"/>
              </a:ext>
            </a:extLst>
          </p:cNvPr>
          <p:cNvPicPr>
            <a:picLocks noChangeAspect="1"/>
          </p:cNvPicPr>
          <p:nvPr/>
        </p:nvPicPr>
        <p:blipFill>
          <a:blip r:embed="rId4"/>
          <a:stretch>
            <a:fillRect/>
          </a:stretch>
        </p:blipFill>
        <p:spPr>
          <a:xfrm>
            <a:off x="638791" y="6073774"/>
            <a:ext cx="10010775" cy="419100"/>
          </a:xfrm>
          <a:prstGeom prst="rect">
            <a:avLst/>
          </a:prstGeom>
        </p:spPr>
      </p:pic>
    </p:spTree>
    <p:extLst>
      <p:ext uri="{BB962C8B-B14F-4D97-AF65-F5344CB8AC3E}">
        <p14:creationId xmlns:p14="http://schemas.microsoft.com/office/powerpoint/2010/main" val="1390566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24</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rPr>
              <a:t>Nonlinearities and Kernels</a:t>
            </a:r>
          </a:p>
        </p:txBody>
      </p:sp>
      <p:pic>
        <p:nvPicPr>
          <p:cNvPr id="2" name="Content Placeholder 1">
            <a:extLst>
              <a:ext uri="{FF2B5EF4-FFF2-40B4-BE49-F238E27FC236}">
                <a16:creationId xmlns:a16="http://schemas.microsoft.com/office/drawing/2014/main" id="{B33ACC23-7D97-45CF-8673-5AB613194CAC}"/>
              </a:ext>
            </a:extLst>
          </p:cNvPr>
          <p:cNvPicPr>
            <a:picLocks noGrp="1" noChangeAspect="1"/>
          </p:cNvPicPr>
          <p:nvPr>
            <p:ph idx="1"/>
          </p:nvPr>
        </p:nvPicPr>
        <p:blipFill>
          <a:blip r:embed="rId3"/>
          <a:stretch>
            <a:fillRect/>
          </a:stretch>
        </p:blipFill>
        <p:spPr>
          <a:xfrm>
            <a:off x="1033463" y="2256456"/>
            <a:ext cx="9121775" cy="3389662"/>
          </a:xfrm>
          <a:prstGeom prst="rect">
            <a:avLst/>
          </a:prstGeom>
        </p:spPr>
      </p:pic>
    </p:spTree>
    <p:extLst>
      <p:ext uri="{BB962C8B-B14F-4D97-AF65-F5344CB8AC3E}">
        <p14:creationId xmlns:p14="http://schemas.microsoft.com/office/powerpoint/2010/main" val="1769342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25</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hlinkClick r:id="rId3"/>
              </a:rPr>
              <a:t>Inner products</a:t>
            </a:r>
            <a:r>
              <a:rPr lang="en-US" sz="3000" dirty="0">
                <a:solidFill>
                  <a:schemeClr val="tx2"/>
                </a:solidFill>
                <a:latin typeface="+mn-lt"/>
              </a:rPr>
              <a:t> and support vectors 	</a:t>
            </a:r>
          </a:p>
        </p:txBody>
      </p:sp>
      <p:pic>
        <p:nvPicPr>
          <p:cNvPr id="2" name="Picture 1">
            <a:extLst>
              <a:ext uri="{FF2B5EF4-FFF2-40B4-BE49-F238E27FC236}">
                <a16:creationId xmlns:a16="http://schemas.microsoft.com/office/drawing/2014/main" id="{2AD801CE-A14A-415E-A53C-D682C7864852}"/>
              </a:ext>
            </a:extLst>
          </p:cNvPr>
          <p:cNvPicPr>
            <a:picLocks noChangeAspect="1"/>
          </p:cNvPicPr>
          <p:nvPr/>
        </p:nvPicPr>
        <p:blipFill>
          <a:blip r:embed="rId4"/>
          <a:stretch>
            <a:fillRect/>
          </a:stretch>
        </p:blipFill>
        <p:spPr>
          <a:xfrm>
            <a:off x="1871831" y="1157803"/>
            <a:ext cx="7494213" cy="5128379"/>
          </a:xfrm>
          <a:prstGeom prst="rect">
            <a:avLst/>
          </a:prstGeom>
        </p:spPr>
      </p:pic>
      <p:sp>
        <p:nvSpPr>
          <p:cNvPr id="3" name="TextBox 2">
            <a:extLst>
              <a:ext uri="{FF2B5EF4-FFF2-40B4-BE49-F238E27FC236}">
                <a16:creationId xmlns:a16="http://schemas.microsoft.com/office/drawing/2014/main" id="{249D09FC-CCA6-43FA-9BFF-DE1C95FA6756}"/>
              </a:ext>
            </a:extLst>
          </p:cNvPr>
          <p:cNvSpPr txBox="1"/>
          <p:nvPr/>
        </p:nvSpPr>
        <p:spPr>
          <a:xfrm>
            <a:off x="7750707" y="5856889"/>
            <a:ext cx="1516829" cy="369332"/>
          </a:xfrm>
          <a:prstGeom prst="rect">
            <a:avLst/>
          </a:prstGeom>
          <a:solidFill>
            <a:schemeClr val="bg1"/>
          </a:solidFill>
        </p:spPr>
        <p:txBody>
          <a:bodyPr wrap="square" rtlCol="0">
            <a:spAutoFit/>
          </a:bodyPr>
          <a:lstStyle/>
          <a:p>
            <a:r>
              <a:rPr lang="en-US" dirty="0"/>
              <a:t>See slide </a:t>
            </a:r>
            <a:r>
              <a:rPr lang="en-US" dirty="0" smtClean="0"/>
              <a:t>14</a:t>
            </a:r>
            <a:endParaRPr lang="en-US" dirty="0"/>
          </a:p>
        </p:txBody>
      </p:sp>
    </p:spTree>
    <p:extLst>
      <p:ext uri="{BB962C8B-B14F-4D97-AF65-F5344CB8AC3E}">
        <p14:creationId xmlns:p14="http://schemas.microsoft.com/office/powerpoint/2010/main" val="1126948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26</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rPr>
              <a:t>Kernels and Support Vector Machines 	</a:t>
            </a:r>
          </a:p>
        </p:txBody>
      </p:sp>
      <p:pic>
        <p:nvPicPr>
          <p:cNvPr id="2" name="Content Placeholder 1">
            <a:extLst>
              <a:ext uri="{FF2B5EF4-FFF2-40B4-BE49-F238E27FC236}">
                <a16:creationId xmlns:a16="http://schemas.microsoft.com/office/drawing/2014/main" id="{437B7905-1C3F-43E8-8269-79EDAA123FD4}"/>
              </a:ext>
            </a:extLst>
          </p:cNvPr>
          <p:cNvPicPr>
            <a:picLocks noGrp="1" noChangeAspect="1"/>
          </p:cNvPicPr>
          <p:nvPr>
            <p:ph idx="1"/>
          </p:nvPr>
        </p:nvPicPr>
        <p:blipFill>
          <a:blip r:embed="rId3"/>
          <a:stretch>
            <a:fillRect/>
          </a:stretch>
        </p:blipFill>
        <p:spPr>
          <a:xfrm>
            <a:off x="1772827" y="1409700"/>
            <a:ext cx="7643047" cy="5083175"/>
          </a:xfrm>
          <a:prstGeom prst="rect">
            <a:avLst/>
          </a:prstGeom>
        </p:spPr>
      </p:pic>
    </p:spTree>
    <p:extLst>
      <p:ext uri="{BB962C8B-B14F-4D97-AF65-F5344CB8AC3E}">
        <p14:creationId xmlns:p14="http://schemas.microsoft.com/office/powerpoint/2010/main" val="181851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27</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rPr>
              <a:t>Radial Kernel 	</a:t>
            </a:r>
          </a:p>
        </p:txBody>
      </p:sp>
      <p:pic>
        <p:nvPicPr>
          <p:cNvPr id="2" name="Content Placeholder 1">
            <a:extLst>
              <a:ext uri="{FF2B5EF4-FFF2-40B4-BE49-F238E27FC236}">
                <a16:creationId xmlns:a16="http://schemas.microsoft.com/office/drawing/2014/main" id="{EF6C3747-602F-4022-AF5C-6A1AE427C5BE}"/>
              </a:ext>
            </a:extLst>
          </p:cNvPr>
          <p:cNvPicPr>
            <a:picLocks noGrp="1" noChangeAspect="1"/>
          </p:cNvPicPr>
          <p:nvPr>
            <p:ph idx="1"/>
          </p:nvPr>
        </p:nvPicPr>
        <p:blipFill>
          <a:blip r:embed="rId3"/>
          <a:stretch>
            <a:fillRect/>
          </a:stretch>
        </p:blipFill>
        <p:spPr>
          <a:xfrm>
            <a:off x="388412" y="2025586"/>
            <a:ext cx="4741831" cy="1045201"/>
          </a:xfrm>
          <a:prstGeom prst="rect">
            <a:avLst/>
          </a:prstGeom>
        </p:spPr>
      </p:pic>
      <p:pic>
        <p:nvPicPr>
          <p:cNvPr id="3" name="Picture 2">
            <a:extLst>
              <a:ext uri="{FF2B5EF4-FFF2-40B4-BE49-F238E27FC236}">
                <a16:creationId xmlns:a16="http://schemas.microsoft.com/office/drawing/2014/main" id="{89365F71-9CA9-424E-886A-48A3FE61781B}"/>
              </a:ext>
            </a:extLst>
          </p:cNvPr>
          <p:cNvPicPr>
            <a:picLocks noChangeAspect="1"/>
          </p:cNvPicPr>
          <p:nvPr/>
        </p:nvPicPr>
        <p:blipFill>
          <a:blip r:embed="rId4"/>
          <a:stretch>
            <a:fillRect/>
          </a:stretch>
        </p:blipFill>
        <p:spPr>
          <a:xfrm>
            <a:off x="6394429" y="958851"/>
            <a:ext cx="3817105" cy="3804487"/>
          </a:xfrm>
          <a:prstGeom prst="rect">
            <a:avLst/>
          </a:prstGeom>
        </p:spPr>
      </p:pic>
      <p:pic>
        <p:nvPicPr>
          <p:cNvPr id="7" name="Picture 6">
            <a:extLst>
              <a:ext uri="{FF2B5EF4-FFF2-40B4-BE49-F238E27FC236}">
                <a16:creationId xmlns:a16="http://schemas.microsoft.com/office/drawing/2014/main" id="{DE026C49-049B-4729-90F1-40D224893FBF}"/>
              </a:ext>
            </a:extLst>
          </p:cNvPr>
          <p:cNvPicPr>
            <a:picLocks noChangeAspect="1"/>
          </p:cNvPicPr>
          <p:nvPr/>
        </p:nvPicPr>
        <p:blipFill>
          <a:blip r:embed="rId5"/>
          <a:stretch>
            <a:fillRect/>
          </a:stretch>
        </p:blipFill>
        <p:spPr>
          <a:xfrm>
            <a:off x="606759" y="1173495"/>
            <a:ext cx="3358477" cy="883810"/>
          </a:xfrm>
          <a:prstGeom prst="rect">
            <a:avLst/>
          </a:prstGeom>
        </p:spPr>
      </p:pic>
      <p:sp>
        <p:nvSpPr>
          <p:cNvPr id="8" name="Rectangle 7">
            <a:extLst>
              <a:ext uri="{FF2B5EF4-FFF2-40B4-BE49-F238E27FC236}">
                <a16:creationId xmlns:a16="http://schemas.microsoft.com/office/drawing/2014/main" id="{4E654EC6-DD31-4623-92D4-D4C2D0A732B1}"/>
              </a:ext>
            </a:extLst>
          </p:cNvPr>
          <p:cNvSpPr/>
          <p:nvPr/>
        </p:nvSpPr>
        <p:spPr>
          <a:xfrm>
            <a:off x="533079" y="3276547"/>
            <a:ext cx="5229257" cy="3416320"/>
          </a:xfrm>
          <a:prstGeom prst="rect">
            <a:avLst/>
          </a:prstGeom>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Radial Kernel, controls variance by squashing down most dimensions severely</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17088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28</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rPr>
              <a:t>SVM for more than 2 classes!</a:t>
            </a:r>
          </a:p>
        </p:txBody>
      </p:sp>
      <p:pic>
        <p:nvPicPr>
          <p:cNvPr id="2" name="Picture 1">
            <a:extLst>
              <a:ext uri="{FF2B5EF4-FFF2-40B4-BE49-F238E27FC236}">
                <a16:creationId xmlns:a16="http://schemas.microsoft.com/office/drawing/2014/main" id="{B9EF19C2-9059-45FE-86B3-BE3FD0834911}"/>
              </a:ext>
            </a:extLst>
          </p:cNvPr>
          <p:cNvPicPr>
            <a:picLocks noChangeAspect="1"/>
          </p:cNvPicPr>
          <p:nvPr/>
        </p:nvPicPr>
        <p:blipFill>
          <a:blip r:embed="rId3"/>
          <a:stretch>
            <a:fillRect/>
          </a:stretch>
        </p:blipFill>
        <p:spPr>
          <a:xfrm>
            <a:off x="1231897" y="1688951"/>
            <a:ext cx="8948424" cy="4400326"/>
          </a:xfrm>
          <a:prstGeom prst="rect">
            <a:avLst/>
          </a:prstGeom>
        </p:spPr>
      </p:pic>
    </p:spTree>
    <p:extLst>
      <p:ext uri="{BB962C8B-B14F-4D97-AF65-F5344CB8AC3E}">
        <p14:creationId xmlns:p14="http://schemas.microsoft.com/office/powerpoint/2010/main" val="3466517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29</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rPr>
              <a:t>Which to use: SVM or Logistic Regression</a:t>
            </a:r>
          </a:p>
        </p:txBody>
      </p:sp>
      <p:pic>
        <p:nvPicPr>
          <p:cNvPr id="7" name="Content Placeholder 6">
            <a:extLst>
              <a:ext uri="{FF2B5EF4-FFF2-40B4-BE49-F238E27FC236}">
                <a16:creationId xmlns:a16="http://schemas.microsoft.com/office/drawing/2014/main" id="{BD661152-7F47-4733-A49A-62B903CA6E64}"/>
              </a:ext>
            </a:extLst>
          </p:cNvPr>
          <p:cNvPicPr>
            <a:picLocks noGrp="1" noChangeAspect="1"/>
          </p:cNvPicPr>
          <p:nvPr>
            <p:ph idx="1"/>
          </p:nvPr>
        </p:nvPicPr>
        <p:blipFill>
          <a:blip r:embed="rId3"/>
          <a:stretch>
            <a:fillRect/>
          </a:stretch>
        </p:blipFill>
        <p:spPr>
          <a:xfrm>
            <a:off x="1262063" y="2340841"/>
            <a:ext cx="8594725" cy="3327256"/>
          </a:xfrm>
          <a:prstGeom prst="rect">
            <a:avLst/>
          </a:prstGeom>
        </p:spPr>
      </p:pic>
      <p:sp>
        <p:nvSpPr>
          <p:cNvPr id="8" name="Rectangle 7">
            <a:extLst>
              <a:ext uri="{FF2B5EF4-FFF2-40B4-BE49-F238E27FC236}">
                <a16:creationId xmlns:a16="http://schemas.microsoft.com/office/drawing/2014/main" id="{CD09F43D-1BF3-41FF-9318-562F4424F909}"/>
              </a:ext>
            </a:extLst>
          </p:cNvPr>
          <p:cNvSpPr/>
          <p:nvPr/>
        </p:nvSpPr>
        <p:spPr>
          <a:xfrm>
            <a:off x="2431228" y="2786231"/>
            <a:ext cx="2043953"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7BE1CF-11A3-424F-AD46-0E431B0C9499}"/>
              </a:ext>
            </a:extLst>
          </p:cNvPr>
          <p:cNvSpPr/>
          <p:nvPr/>
        </p:nvSpPr>
        <p:spPr>
          <a:xfrm>
            <a:off x="3272116" y="3256878"/>
            <a:ext cx="3354595"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a:solidFill>
                  <a:sysClr val="windowText" lastClr="000000"/>
                </a:solidFill>
              </a:rPr>
              <a:t>Logistic Regression (LR) </a:t>
            </a:r>
          </a:p>
        </p:txBody>
      </p:sp>
      <p:sp>
        <p:nvSpPr>
          <p:cNvPr id="10" name="Rectangle 9">
            <a:extLst>
              <a:ext uri="{FF2B5EF4-FFF2-40B4-BE49-F238E27FC236}">
                <a16:creationId xmlns:a16="http://schemas.microsoft.com/office/drawing/2014/main" id="{FA3414C4-2216-4D40-A8CE-DD28082554AA}"/>
              </a:ext>
            </a:extLst>
          </p:cNvPr>
          <p:cNvSpPr/>
          <p:nvPr/>
        </p:nvSpPr>
        <p:spPr>
          <a:xfrm>
            <a:off x="3951640" y="4544739"/>
            <a:ext cx="3051587"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ysClr val="windowText" lastClr="000000"/>
                </a:solidFill>
              </a:rPr>
              <a:t>Logistic Regression too, </a:t>
            </a:r>
          </a:p>
        </p:txBody>
      </p:sp>
    </p:spTree>
    <p:extLst>
      <p:ext uri="{BB962C8B-B14F-4D97-AF65-F5344CB8AC3E}">
        <p14:creationId xmlns:p14="http://schemas.microsoft.com/office/powerpoint/2010/main" val="957289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694FC06-FE1A-4FA7-A8E7-30CF71CBC3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4566" y="1353981"/>
            <a:ext cx="4171830" cy="2354718"/>
          </a:xfrm>
        </p:spPr>
      </p:pic>
      <p:sp>
        <p:nvSpPr>
          <p:cNvPr id="4" name="Slide Number Placeholder 3">
            <a:extLst>
              <a:ext uri="{FF2B5EF4-FFF2-40B4-BE49-F238E27FC236}">
                <a16:creationId xmlns:a16="http://schemas.microsoft.com/office/drawing/2014/main" id="{CDDB76C0-F85F-420F-A6D5-6D8340A16ED9}"/>
              </a:ext>
            </a:extLst>
          </p:cNvPr>
          <p:cNvSpPr>
            <a:spLocks noGrp="1"/>
          </p:cNvSpPr>
          <p:nvPr>
            <p:ph type="sldNum" sz="quarter" idx="12"/>
          </p:nvPr>
        </p:nvSpPr>
        <p:spPr/>
        <p:txBody>
          <a:bodyPr>
            <a:normAutofit lnSpcReduction="10000"/>
          </a:bodyPr>
          <a:lstStyle/>
          <a:p>
            <a:fld id="{036B7F87-8F90-48EA-B403-6E98BF6BC1E9}" type="slidenum">
              <a:rPr lang="en-US" smtClean="0"/>
              <a:t>3</a:t>
            </a:fld>
            <a:endParaRPr lang="en-US"/>
          </a:p>
        </p:txBody>
      </p:sp>
      <p:pic>
        <p:nvPicPr>
          <p:cNvPr id="8" name="Picture 7">
            <a:extLst>
              <a:ext uri="{FF2B5EF4-FFF2-40B4-BE49-F238E27FC236}">
                <a16:creationId xmlns:a16="http://schemas.microsoft.com/office/drawing/2014/main" id="{3E553673-3FE5-4581-BDCC-8C3161C86F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396" y="622355"/>
            <a:ext cx="6335216" cy="3282671"/>
          </a:xfrm>
          <a:prstGeom prst="rect">
            <a:avLst/>
          </a:prstGeom>
        </p:spPr>
      </p:pic>
      <p:pic>
        <p:nvPicPr>
          <p:cNvPr id="9" name="Picture 8">
            <a:extLst>
              <a:ext uri="{FF2B5EF4-FFF2-40B4-BE49-F238E27FC236}">
                <a16:creationId xmlns:a16="http://schemas.microsoft.com/office/drawing/2014/main" id="{E202BADC-B6BA-4E3F-AD7A-824DC83BB654}"/>
              </a:ext>
            </a:extLst>
          </p:cNvPr>
          <p:cNvPicPr>
            <a:picLocks noChangeAspect="1"/>
          </p:cNvPicPr>
          <p:nvPr/>
        </p:nvPicPr>
        <p:blipFill>
          <a:blip r:embed="rId5"/>
          <a:stretch>
            <a:fillRect/>
          </a:stretch>
        </p:blipFill>
        <p:spPr>
          <a:xfrm>
            <a:off x="2376156" y="1790813"/>
            <a:ext cx="209550" cy="285750"/>
          </a:xfrm>
          <a:prstGeom prst="rect">
            <a:avLst/>
          </a:prstGeom>
        </p:spPr>
      </p:pic>
      <p:pic>
        <p:nvPicPr>
          <p:cNvPr id="10" name="Picture 9">
            <a:extLst>
              <a:ext uri="{FF2B5EF4-FFF2-40B4-BE49-F238E27FC236}">
                <a16:creationId xmlns:a16="http://schemas.microsoft.com/office/drawing/2014/main" id="{9FB86D91-7F47-4B09-904C-D6F0CD1B5E6A}"/>
              </a:ext>
            </a:extLst>
          </p:cNvPr>
          <p:cNvPicPr>
            <a:picLocks noChangeAspect="1"/>
          </p:cNvPicPr>
          <p:nvPr/>
        </p:nvPicPr>
        <p:blipFill>
          <a:blip r:embed="rId5"/>
          <a:stretch>
            <a:fillRect/>
          </a:stretch>
        </p:blipFill>
        <p:spPr>
          <a:xfrm>
            <a:off x="8273139" y="1516158"/>
            <a:ext cx="209550" cy="285750"/>
          </a:xfrm>
          <a:prstGeom prst="rect">
            <a:avLst/>
          </a:prstGeom>
        </p:spPr>
      </p:pic>
      <p:sp>
        <p:nvSpPr>
          <p:cNvPr id="11" name="Title 1">
            <a:extLst>
              <a:ext uri="{FF2B5EF4-FFF2-40B4-BE49-F238E27FC236}">
                <a16:creationId xmlns:a16="http://schemas.microsoft.com/office/drawing/2014/main" id="{C0759C38-01A2-43CB-BAED-DEE101DDDD6F}"/>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rPr>
              <a:t>Separable data</a:t>
            </a:r>
          </a:p>
        </p:txBody>
      </p:sp>
      <p:pic>
        <p:nvPicPr>
          <p:cNvPr id="5" name="Picture 4">
            <a:extLst>
              <a:ext uri="{FF2B5EF4-FFF2-40B4-BE49-F238E27FC236}">
                <a16:creationId xmlns:a16="http://schemas.microsoft.com/office/drawing/2014/main" id="{3C323BE6-627D-4702-A8B7-101EECC4A4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7978" y="4271687"/>
            <a:ext cx="5444711" cy="2464663"/>
          </a:xfrm>
          <a:prstGeom prst="rect">
            <a:avLst/>
          </a:prstGeom>
        </p:spPr>
      </p:pic>
    </p:spTree>
    <p:extLst>
      <p:ext uri="{BB962C8B-B14F-4D97-AF65-F5344CB8AC3E}">
        <p14:creationId xmlns:p14="http://schemas.microsoft.com/office/powerpoint/2010/main" val="235068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30</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rPr>
              <a:t>SVM in Python 	</a:t>
            </a:r>
          </a:p>
        </p:txBody>
      </p:sp>
      <p:sp>
        <p:nvSpPr>
          <p:cNvPr id="5" name="Content Placeholder 4">
            <a:extLst>
              <a:ext uri="{FF2B5EF4-FFF2-40B4-BE49-F238E27FC236}">
                <a16:creationId xmlns:a16="http://schemas.microsoft.com/office/drawing/2014/main" id="{9F7638AC-B6F8-4B20-A447-B785D5E11700}"/>
              </a:ext>
            </a:extLst>
          </p:cNvPr>
          <p:cNvSpPr>
            <a:spLocks noGrp="1"/>
          </p:cNvSpPr>
          <p:nvPr>
            <p:ph idx="1"/>
          </p:nvPr>
        </p:nvSpPr>
        <p:spPr>
          <a:xfrm>
            <a:off x="1032733" y="1409252"/>
            <a:ext cx="9122485" cy="5083622"/>
          </a:xfrm>
        </p:spPr>
        <p:txBody>
          <a:bodyPr>
            <a:normAutofit/>
          </a:bodyPr>
          <a:lstStyle/>
          <a:p>
            <a:r>
              <a:rPr lang="en-US" sz="2000" dirty="0">
                <a:latin typeface="Calibri" panose="020F0502020204030204" pitchFamily="34" charset="0"/>
                <a:cs typeface="Calibri" panose="020F0502020204030204" pitchFamily="34" charset="0"/>
              </a:rPr>
              <a:t>Find the SVM </a:t>
            </a:r>
            <a:r>
              <a:rPr lang="en-US" sz="2000" dirty="0" err="1">
                <a:latin typeface="Calibri" panose="020F0502020204030204" pitchFamily="34" charset="0"/>
                <a:cs typeface="Calibri" panose="020F0502020204030204" pitchFamily="34" charset="0"/>
              </a:rPr>
              <a:t>Sklearn</a:t>
            </a:r>
            <a:r>
              <a:rPr lang="en-US" sz="2000" dirty="0">
                <a:latin typeface="Calibri" panose="020F0502020204030204" pitchFamily="34" charset="0"/>
                <a:cs typeface="Calibri" panose="020F0502020204030204" pitchFamily="34" charset="0"/>
              </a:rPr>
              <a:t> documentation </a:t>
            </a:r>
            <a:r>
              <a:rPr lang="en-US" sz="2000" dirty="0">
                <a:latin typeface="Calibri" panose="020F0502020204030204" pitchFamily="34" charset="0"/>
                <a:cs typeface="Calibri" panose="020F0502020204030204" pitchFamily="34" charset="0"/>
                <a:hlinkClick r:id="rId3"/>
              </a:rPr>
              <a:t>here</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Blackbox version of SVM in python:</a:t>
            </a:r>
          </a:p>
          <a:p>
            <a:endParaRPr lang="en-US" sz="20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515E0ED4-B461-49BC-A404-D5BF2CF6663D}"/>
              </a:ext>
            </a:extLst>
          </p:cNvPr>
          <p:cNvPicPr>
            <a:picLocks noChangeAspect="1"/>
          </p:cNvPicPr>
          <p:nvPr/>
        </p:nvPicPr>
        <p:blipFill>
          <a:blip r:embed="rId4"/>
          <a:stretch>
            <a:fillRect/>
          </a:stretch>
        </p:blipFill>
        <p:spPr>
          <a:xfrm>
            <a:off x="838200" y="4479566"/>
            <a:ext cx="10247479" cy="1938363"/>
          </a:xfrm>
          <a:prstGeom prst="rect">
            <a:avLst/>
          </a:prstGeom>
        </p:spPr>
      </p:pic>
      <p:pic>
        <p:nvPicPr>
          <p:cNvPr id="3" name="Picture 2">
            <a:extLst>
              <a:ext uri="{FF2B5EF4-FFF2-40B4-BE49-F238E27FC236}">
                <a16:creationId xmlns:a16="http://schemas.microsoft.com/office/drawing/2014/main" id="{AC09D74A-4CBB-4E60-A465-BDFE0589E8A1}"/>
              </a:ext>
            </a:extLst>
          </p:cNvPr>
          <p:cNvPicPr>
            <a:picLocks noChangeAspect="1"/>
          </p:cNvPicPr>
          <p:nvPr/>
        </p:nvPicPr>
        <p:blipFill>
          <a:blip r:embed="rId5"/>
          <a:stretch>
            <a:fillRect/>
          </a:stretch>
        </p:blipFill>
        <p:spPr>
          <a:xfrm>
            <a:off x="4354606" y="2891992"/>
            <a:ext cx="2842933" cy="1137173"/>
          </a:xfrm>
          <a:prstGeom prst="rect">
            <a:avLst/>
          </a:prstGeom>
        </p:spPr>
      </p:pic>
    </p:spTree>
    <p:extLst>
      <p:ext uri="{BB962C8B-B14F-4D97-AF65-F5344CB8AC3E}">
        <p14:creationId xmlns:p14="http://schemas.microsoft.com/office/powerpoint/2010/main" val="849759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DB76C0-F85F-420F-A6D5-6D8340A16ED9}"/>
              </a:ext>
            </a:extLst>
          </p:cNvPr>
          <p:cNvSpPr>
            <a:spLocks noGrp="1"/>
          </p:cNvSpPr>
          <p:nvPr>
            <p:ph type="sldNum" sz="quarter" idx="12"/>
          </p:nvPr>
        </p:nvSpPr>
        <p:spPr/>
        <p:txBody>
          <a:bodyPr>
            <a:normAutofit lnSpcReduction="10000"/>
          </a:bodyPr>
          <a:lstStyle/>
          <a:p>
            <a:fld id="{036B7F87-8F90-48EA-B403-6E98BF6BC1E9}" type="slidenum">
              <a:rPr lang="en-US" smtClean="0"/>
              <a:t>4</a:t>
            </a:fld>
            <a:endParaRPr lang="en-US"/>
          </a:p>
        </p:txBody>
      </p:sp>
      <p:pic>
        <p:nvPicPr>
          <p:cNvPr id="12" name="Picture 11">
            <a:extLst>
              <a:ext uri="{FF2B5EF4-FFF2-40B4-BE49-F238E27FC236}">
                <a16:creationId xmlns:a16="http://schemas.microsoft.com/office/drawing/2014/main" id="{1D7F9DA0-6986-4EA6-B18E-8485BDBF78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0000" y="515323"/>
            <a:ext cx="4525878" cy="1926663"/>
          </a:xfrm>
          <a:prstGeom prst="rect">
            <a:avLst/>
          </a:prstGeom>
        </p:spPr>
      </p:pic>
      <p:sp>
        <p:nvSpPr>
          <p:cNvPr id="15" name="Title 1">
            <a:extLst>
              <a:ext uri="{FF2B5EF4-FFF2-40B4-BE49-F238E27FC236}">
                <a16:creationId xmlns:a16="http://schemas.microsoft.com/office/drawing/2014/main" id="{05C34E88-703A-445D-A315-9E6E49208443}"/>
              </a:ext>
            </a:extLst>
          </p:cNvPr>
          <p:cNvSpPr>
            <a:spLocks noGrp="1"/>
          </p:cNvSpPr>
          <p:nvPr>
            <p:ph type="title"/>
          </p:nvPr>
        </p:nvSpPr>
        <p:spPr>
          <a:xfrm>
            <a:off x="838200" y="365126"/>
            <a:ext cx="10515600" cy="593725"/>
          </a:xfrm>
        </p:spPr>
        <p:txBody>
          <a:bodyPr>
            <a:normAutofit/>
          </a:bodyPr>
          <a:lstStyle/>
          <a:p>
            <a:r>
              <a:rPr lang="en-US" sz="2600" dirty="0">
                <a:solidFill>
                  <a:schemeClr val="tx2"/>
                </a:solidFill>
                <a:latin typeface="+mn-lt"/>
              </a:rPr>
              <a:t>Non-Linearly Separable data</a:t>
            </a:r>
          </a:p>
        </p:txBody>
      </p:sp>
      <p:pic>
        <p:nvPicPr>
          <p:cNvPr id="17" name="Picture 16">
            <a:extLst>
              <a:ext uri="{FF2B5EF4-FFF2-40B4-BE49-F238E27FC236}">
                <a16:creationId xmlns:a16="http://schemas.microsoft.com/office/drawing/2014/main" id="{D69D0B9A-F19A-4331-93C8-A739316EB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769" y="2905245"/>
            <a:ext cx="7046259" cy="3686781"/>
          </a:xfrm>
          <a:prstGeom prst="rect">
            <a:avLst/>
          </a:prstGeom>
        </p:spPr>
      </p:pic>
    </p:spTree>
    <p:extLst>
      <p:ext uri="{BB962C8B-B14F-4D97-AF65-F5344CB8AC3E}">
        <p14:creationId xmlns:p14="http://schemas.microsoft.com/office/powerpoint/2010/main" val="148741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DB76C0-F85F-420F-A6D5-6D8340A16ED9}"/>
              </a:ext>
            </a:extLst>
          </p:cNvPr>
          <p:cNvSpPr>
            <a:spLocks noGrp="1"/>
          </p:cNvSpPr>
          <p:nvPr>
            <p:ph type="sldNum" sz="quarter" idx="12"/>
          </p:nvPr>
        </p:nvSpPr>
        <p:spPr/>
        <p:txBody>
          <a:bodyPr>
            <a:normAutofit lnSpcReduction="10000"/>
          </a:bodyPr>
          <a:lstStyle/>
          <a:p>
            <a:fld id="{036B7F87-8F90-48EA-B403-6E98BF6BC1E9}" type="slidenum">
              <a:rPr lang="en-US" smtClean="0"/>
              <a:t>5</a:t>
            </a:fld>
            <a:endParaRPr lang="en-US"/>
          </a:p>
        </p:txBody>
      </p:sp>
      <p:sp>
        <p:nvSpPr>
          <p:cNvPr id="15" name="Title 1">
            <a:extLst>
              <a:ext uri="{FF2B5EF4-FFF2-40B4-BE49-F238E27FC236}">
                <a16:creationId xmlns:a16="http://schemas.microsoft.com/office/drawing/2014/main" id="{05C34E88-703A-445D-A315-9E6E49208443}"/>
              </a:ext>
            </a:extLst>
          </p:cNvPr>
          <p:cNvSpPr>
            <a:spLocks noGrp="1"/>
          </p:cNvSpPr>
          <p:nvPr>
            <p:ph type="title"/>
          </p:nvPr>
        </p:nvSpPr>
        <p:spPr>
          <a:xfrm>
            <a:off x="838200" y="365126"/>
            <a:ext cx="10515600" cy="593725"/>
          </a:xfrm>
        </p:spPr>
        <p:txBody>
          <a:bodyPr>
            <a:normAutofit/>
          </a:bodyPr>
          <a:lstStyle/>
          <a:p>
            <a:r>
              <a:rPr lang="en-US" sz="2600" dirty="0">
                <a:solidFill>
                  <a:schemeClr val="tx2"/>
                </a:solidFill>
                <a:latin typeface="+mn-lt"/>
              </a:rPr>
              <a:t>Non-Linearly Separable data (cont’d)</a:t>
            </a:r>
          </a:p>
        </p:txBody>
      </p:sp>
      <p:pic>
        <p:nvPicPr>
          <p:cNvPr id="5" name="Picture 4">
            <a:extLst>
              <a:ext uri="{FF2B5EF4-FFF2-40B4-BE49-F238E27FC236}">
                <a16:creationId xmlns:a16="http://schemas.microsoft.com/office/drawing/2014/main" id="{C90AAE2D-CABC-4319-8EE8-71C135B08BFB}"/>
              </a:ext>
            </a:extLst>
          </p:cNvPr>
          <p:cNvPicPr>
            <a:picLocks noChangeAspect="1"/>
          </p:cNvPicPr>
          <p:nvPr/>
        </p:nvPicPr>
        <p:blipFill>
          <a:blip r:embed="rId3"/>
          <a:stretch>
            <a:fillRect/>
          </a:stretch>
        </p:blipFill>
        <p:spPr>
          <a:xfrm>
            <a:off x="1764253" y="1714326"/>
            <a:ext cx="7250655" cy="3779323"/>
          </a:xfrm>
          <a:prstGeom prst="rect">
            <a:avLst/>
          </a:prstGeom>
        </p:spPr>
      </p:pic>
    </p:spTree>
    <p:extLst>
      <p:ext uri="{BB962C8B-B14F-4D97-AF65-F5344CB8AC3E}">
        <p14:creationId xmlns:p14="http://schemas.microsoft.com/office/powerpoint/2010/main" val="3683456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DB76C0-F85F-420F-A6D5-6D8340A16ED9}"/>
              </a:ext>
            </a:extLst>
          </p:cNvPr>
          <p:cNvSpPr>
            <a:spLocks noGrp="1"/>
          </p:cNvSpPr>
          <p:nvPr>
            <p:ph type="sldNum" sz="quarter" idx="12"/>
          </p:nvPr>
        </p:nvSpPr>
        <p:spPr/>
        <p:txBody>
          <a:bodyPr>
            <a:normAutofit lnSpcReduction="10000"/>
          </a:bodyPr>
          <a:lstStyle/>
          <a:p>
            <a:fld id="{036B7F87-8F90-48EA-B403-6E98BF6BC1E9}" type="slidenum">
              <a:rPr lang="en-US" smtClean="0"/>
              <a:t>6</a:t>
            </a:fld>
            <a:endParaRPr lang="en-US"/>
          </a:p>
        </p:txBody>
      </p:sp>
      <p:sp>
        <p:nvSpPr>
          <p:cNvPr id="15" name="Title 1">
            <a:extLst>
              <a:ext uri="{FF2B5EF4-FFF2-40B4-BE49-F238E27FC236}">
                <a16:creationId xmlns:a16="http://schemas.microsoft.com/office/drawing/2014/main" id="{05C34E88-703A-445D-A315-9E6E49208443}"/>
              </a:ext>
            </a:extLst>
          </p:cNvPr>
          <p:cNvSpPr>
            <a:spLocks noGrp="1"/>
          </p:cNvSpPr>
          <p:nvPr>
            <p:ph type="title"/>
          </p:nvPr>
        </p:nvSpPr>
        <p:spPr>
          <a:xfrm>
            <a:off x="397136" y="1763620"/>
            <a:ext cx="3013038" cy="593725"/>
          </a:xfrm>
        </p:spPr>
        <p:txBody>
          <a:bodyPr>
            <a:normAutofit/>
          </a:bodyPr>
          <a:lstStyle/>
          <a:p>
            <a:r>
              <a:rPr lang="en-US" sz="2600" dirty="0">
                <a:solidFill>
                  <a:schemeClr val="tx2"/>
                </a:solidFill>
                <a:latin typeface="+mn-lt"/>
              </a:rPr>
              <a:t>The Kernel trick! </a:t>
            </a:r>
          </a:p>
        </p:txBody>
      </p:sp>
      <p:pic>
        <p:nvPicPr>
          <p:cNvPr id="8" name="Picture 7">
            <a:extLst>
              <a:ext uri="{FF2B5EF4-FFF2-40B4-BE49-F238E27FC236}">
                <a16:creationId xmlns:a16="http://schemas.microsoft.com/office/drawing/2014/main" id="{C286FFA9-40FC-4953-892C-200722521453}"/>
              </a:ext>
            </a:extLst>
          </p:cNvPr>
          <p:cNvPicPr>
            <a:picLocks noChangeAspect="1"/>
          </p:cNvPicPr>
          <p:nvPr/>
        </p:nvPicPr>
        <p:blipFill>
          <a:blip r:embed="rId3"/>
          <a:stretch>
            <a:fillRect/>
          </a:stretch>
        </p:blipFill>
        <p:spPr>
          <a:xfrm>
            <a:off x="3046126" y="374160"/>
            <a:ext cx="5911864" cy="3112345"/>
          </a:xfrm>
          <a:prstGeom prst="rect">
            <a:avLst/>
          </a:prstGeom>
        </p:spPr>
      </p:pic>
      <p:sp>
        <p:nvSpPr>
          <p:cNvPr id="9" name="Rectangle 8">
            <a:extLst>
              <a:ext uri="{FF2B5EF4-FFF2-40B4-BE49-F238E27FC236}">
                <a16:creationId xmlns:a16="http://schemas.microsoft.com/office/drawing/2014/main" id="{BFB5FF07-7091-48C9-A6AD-522FC587C36B}"/>
              </a:ext>
            </a:extLst>
          </p:cNvPr>
          <p:cNvSpPr/>
          <p:nvPr/>
        </p:nvSpPr>
        <p:spPr>
          <a:xfrm>
            <a:off x="6096000" y="3032181"/>
            <a:ext cx="2990626" cy="593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C96B51C-5F24-48EF-8CD1-D54355FA1B97}"/>
              </a:ext>
            </a:extLst>
          </p:cNvPr>
          <p:cNvPicPr>
            <a:picLocks noChangeAspect="1"/>
          </p:cNvPicPr>
          <p:nvPr/>
        </p:nvPicPr>
        <p:blipFill>
          <a:blip r:embed="rId4"/>
          <a:stretch>
            <a:fillRect/>
          </a:stretch>
        </p:blipFill>
        <p:spPr>
          <a:xfrm>
            <a:off x="6377840" y="3309010"/>
            <a:ext cx="5837027" cy="2703755"/>
          </a:xfrm>
          <a:prstGeom prst="rect">
            <a:avLst/>
          </a:prstGeom>
        </p:spPr>
      </p:pic>
      <p:grpSp>
        <p:nvGrpSpPr>
          <p:cNvPr id="11" name="Group 10">
            <a:extLst>
              <a:ext uri="{FF2B5EF4-FFF2-40B4-BE49-F238E27FC236}">
                <a16:creationId xmlns:a16="http://schemas.microsoft.com/office/drawing/2014/main" id="{C9913755-1262-4554-B7F4-01AFB7099911}"/>
              </a:ext>
            </a:extLst>
          </p:cNvPr>
          <p:cNvGrpSpPr/>
          <p:nvPr/>
        </p:nvGrpSpPr>
        <p:grpSpPr>
          <a:xfrm>
            <a:off x="75802" y="3746805"/>
            <a:ext cx="6420399" cy="2722257"/>
            <a:chOff x="75802" y="3746805"/>
            <a:chExt cx="6420399" cy="2722257"/>
          </a:xfrm>
        </p:grpSpPr>
        <p:pic>
          <p:nvPicPr>
            <p:cNvPr id="6" name="Picture 5">
              <a:extLst>
                <a:ext uri="{FF2B5EF4-FFF2-40B4-BE49-F238E27FC236}">
                  <a16:creationId xmlns:a16="http://schemas.microsoft.com/office/drawing/2014/main" id="{CFA586ED-C41D-4093-888D-1C529F95AFF4}"/>
                </a:ext>
              </a:extLst>
            </p:cNvPr>
            <p:cNvPicPr>
              <a:picLocks noChangeAspect="1"/>
            </p:cNvPicPr>
            <p:nvPr/>
          </p:nvPicPr>
          <p:blipFill rotWithShape="1">
            <a:blip r:embed="rId5">
              <a:extLst>
                <a:ext uri="{28A0092B-C50C-407E-A947-70E740481C1C}">
                  <a14:useLocalDpi xmlns:a14="http://schemas.microsoft.com/office/drawing/2010/main" val="0"/>
                </a:ext>
              </a:extLst>
            </a:blip>
            <a:srcRect t="17955"/>
            <a:stretch/>
          </p:blipFill>
          <p:spPr>
            <a:xfrm>
              <a:off x="75802" y="3765307"/>
              <a:ext cx="6420399" cy="2703755"/>
            </a:xfrm>
            <a:prstGeom prst="rect">
              <a:avLst/>
            </a:prstGeom>
          </p:spPr>
        </p:pic>
        <p:sp>
          <p:nvSpPr>
            <p:cNvPr id="14" name="Rectangle 13">
              <a:extLst>
                <a:ext uri="{FF2B5EF4-FFF2-40B4-BE49-F238E27FC236}">
                  <a16:creationId xmlns:a16="http://schemas.microsoft.com/office/drawing/2014/main" id="{712565B4-72EE-4CB1-887C-ECB35F5EFD74}"/>
                </a:ext>
              </a:extLst>
            </p:cNvPr>
            <p:cNvSpPr/>
            <p:nvPr/>
          </p:nvSpPr>
          <p:spPr>
            <a:xfrm>
              <a:off x="3410174" y="3746805"/>
              <a:ext cx="2990626" cy="1481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196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78C9B4-ED00-4CAD-AEC2-6C808DD70135}"/>
              </a:ext>
            </a:extLst>
          </p:cNvPr>
          <p:cNvSpPr>
            <a:spLocks noGrp="1"/>
          </p:cNvSpPr>
          <p:nvPr>
            <p:ph type="sldNum" sz="quarter" idx="12"/>
          </p:nvPr>
        </p:nvSpPr>
        <p:spPr/>
        <p:txBody>
          <a:bodyPr>
            <a:normAutofit lnSpcReduction="10000"/>
          </a:bodyPr>
          <a:lstStyle/>
          <a:p>
            <a:fld id="{036B7F87-8F90-48EA-B403-6E98BF6BC1E9}" type="slidenum">
              <a:rPr lang="en-US" smtClean="0"/>
              <a:t>7</a:t>
            </a:fld>
            <a:endParaRPr lang="en-US"/>
          </a:p>
        </p:txBody>
      </p:sp>
      <p:sp>
        <p:nvSpPr>
          <p:cNvPr id="5" name="Title 1">
            <a:extLst>
              <a:ext uri="{FF2B5EF4-FFF2-40B4-BE49-F238E27FC236}">
                <a16:creationId xmlns:a16="http://schemas.microsoft.com/office/drawing/2014/main" id="{2193B61C-3359-4498-A3BA-49A27641DA1B}"/>
              </a:ext>
            </a:extLst>
          </p:cNvPr>
          <p:cNvSpPr>
            <a:spLocks noGrp="1"/>
          </p:cNvSpPr>
          <p:nvPr>
            <p:ph type="title"/>
          </p:nvPr>
        </p:nvSpPr>
        <p:spPr>
          <a:xfrm>
            <a:off x="644562" y="381000"/>
            <a:ext cx="5218356" cy="593725"/>
          </a:xfrm>
        </p:spPr>
        <p:txBody>
          <a:bodyPr>
            <a:normAutofit/>
          </a:bodyPr>
          <a:lstStyle/>
          <a:p>
            <a:r>
              <a:rPr lang="en-US" sz="2600" dirty="0">
                <a:solidFill>
                  <a:schemeClr val="tx2"/>
                </a:solidFill>
                <a:latin typeface="+mn-lt"/>
              </a:rPr>
              <a:t>A more complex Kernel function. </a:t>
            </a:r>
          </a:p>
        </p:txBody>
      </p:sp>
      <p:pic>
        <p:nvPicPr>
          <p:cNvPr id="8" name="Picture 7">
            <a:extLst>
              <a:ext uri="{FF2B5EF4-FFF2-40B4-BE49-F238E27FC236}">
                <a16:creationId xmlns:a16="http://schemas.microsoft.com/office/drawing/2014/main" id="{D3E4D974-5EAA-4E90-93C4-4BDF182F6B2A}"/>
              </a:ext>
            </a:extLst>
          </p:cNvPr>
          <p:cNvPicPr>
            <a:picLocks noChangeAspect="1"/>
          </p:cNvPicPr>
          <p:nvPr/>
        </p:nvPicPr>
        <p:blipFill>
          <a:blip r:embed="rId3"/>
          <a:stretch>
            <a:fillRect/>
          </a:stretch>
        </p:blipFill>
        <p:spPr>
          <a:xfrm>
            <a:off x="834669" y="1739602"/>
            <a:ext cx="9670747" cy="4263166"/>
          </a:xfrm>
          <a:prstGeom prst="rect">
            <a:avLst/>
          </a:prstGeom>
        </p:spPr>
      </p:pic>
    </p:spTree>
    <p:extLst>
      <p:ext uri="{BB962C8B-B14F-4D97-AF65-F5344CB8AC3E}">
        <p14:creationId xmlns:p14="http://schemas.microsoft.com/office/powerpoint/2010/main" val="907531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78C9B4-ED00-4CAD-AEC2-6C808DD70135}"/>
              </a:ext>
            </a:extLst>
          </p:cNvPr>
          <p:cNvSpPr>
            <a:spLocks noGrp="1"/>
          </p:cNvSpPr>
          <p:nvPr>
            <p:ph type="sldNum" sz="quarter" idx="12"/>
          </p:nvPr>
        </p:nvSpPr>
        <p:spPr/>
        <p:txBody>
          <a:bodyPr>
            <a:normAutofit lnSpcReduction="10000"/>
          </a:bodyPr>
          <a:lstStyle/>
          <a:p>
            <a:fld id="{036B7F87-8F90-48EA-B403-6E98BF6BC1E9}" type="slidenum">
              <a:rPr lang="en-US" smtClean="0"/>
              <a:t>8</a:t>
            </a:fld>
            <a:endParaRPr lang="en-US"/>
          </a:p>
        </p:txBody>
      </p:sp>
      <p:sp>
        <p:nvSpPr>
          <p:cNvPr id="5" name="Title 1">
            <a:extLst>
              <a:ext uri="{FF2B5EF4-FFF2-40B4-BE49-F238E27FC236}">
                <a16:creationId xmlns:a16="http://schemas.microsoft.com/office/drawing/2014/main" id="{2193B61C-3359-4498-A3BA-49A27641DA1B}"/>
              </a:ext>
            </a:extLst>
          </p:cNvPr>
          <p:cNvSpPr>
            <a:spLocks noGrp="1"/>
          </p:cNvSpPr>
          <p:nvPr>
            <p:ph type="title"/>
          </p:nvPr>
        </p:nvSpPr>
        <p:spPr>
          <a:xfrm>
            <a:off x="644562" y="381000"/>
            <a:ext cx="5218356" cy="593725"/>
          </a:xfrm>
        </p:spPr>
        <p:txBody>
          <a:bodyPr>
            <a:normAutofit/>
          </a:bodyPr>
          <a:lstStyle/>
          <a:p>
            <a:r>
              <a:rPr lang="en-US" sz="2600" dirty="0">
                <a:solidFill>
                  <a:schemeClr val="tx2"/>
                </a:solidFill>
                <a:latin typeface="+mn-lt"/>
                <a:hlinkClick r:id="rId3"/>
              </a:rPr>
              <a:t>Types of Kernel Functions</a:t>
            </a:r>
            <a:endParaRPr lang="en-US" sz="2600" dirty="0">
              <a:solidFill>
                <a:schemeClr val="tx2"/>
              </a:solidFill>
              <a:latin typeface="+mn-lt"/>
            </a:endParaRPr>
          </a:p>
        </p:txBody>
      </p:sp>
      <p:pic>
        <p:nvPicPr>
          <p:cNvPr id="3" name="Picture 2">
            <a:extLst>
              <a:ext uri="{FF2B5EF4-FFF2-40B4-BE49-F238E27FC236}">
                <a16:creationId xmlns:a16="http://schemas.microsoft.com/office/drawing/2014/main" id="{E12F497C-1BA5-4188-9D29-6AFEAD30D8DA}"/>
              </a:ext>
            </a:extLst>
          </p:cNvPr>
          <p:cNvPicPr>
            <a:picLocks noChangeAspect="1"/>
          </p:cNvPicPr>
          <p:nvPr/>
        </p:nvPicPr>
        <p:blipFill rotWithShape="1">
          <a:blip r:embed="rId4">
            <a:extLst>
              <a:ext uri="{28A0092B-C50C-407E-A947-70E740481C1C}">
                <a14:useLocalDpi xmlns:a14="http://schemas.microsoft.com/office/drawing/2010/main" val="0"/>
              </a:ext>
            </a:extLst>
          </a:blip>
          <a:srcRect t="16470"/>
          <a:stretch/>
        </p:blipFill>
        <p:spPr>
          <a:xfrm>
            <a:off x="1441524" y="1893345"/>
            <a:ext cx="8436263" cy="3675495"/>
          </a:xfrm>
          <a:prstGeom prst="rect">
            <a:avLst/>
          </a:prstGeom>
        </p:spPr>
      </p:pic>
    </p:spTree>
    <p:extLst>
      <p:ext uri="{BB962C8B-B14F-4D97-AF65-F5344CB8AC3E}">
        <p14:creationId xmlns:p14="http://schemas.microsoft.com/office/powerpoint/2010/main" val="3871879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305DC1-BC96-4661-8916-3352855A9A43}"/>
              </a:ext>
            </a:extLst>
          </p:cNvPr>
          <p:cNvSpPr>
            <a:spLocks noGrp="1"/>
          </p:cNvSpPr>
          <p:nvPr>
            <p:ph type="sldNum" sz="quarter" idx="12"/>
          </p:nvPr>
        </p:nvSpPr>
        <p:spPr/>
        <p:txBody>
          <a:bodyPr>
            <a:normAutofit lnSpcReduction="10000"/>
          </a:bodyPr>
          <a:lstStyle/>
          <a:p>
            <a:fld id="{036B7F87-8F90-48EA-B403-6E98BF6BC1E9}" type="slidenum">
              <a:rPr lang="en-US" smtClean="0"/>
              <a:t>9</a:t>
            </a:fld>
            <a:endParaRPr lang="en-US"/>
          </a:p>
        </p:txBody>
      </p:sp>
      <p:sp>
        <p:nvSpPr>
          <p:cNvPr id="6" name="Title 1">
            <a:extLst>
              <a:ext uri="{FF2B5EF4-FFF2-40B4-BE49-F238E27FC236}">
                <a16:creationId xmlns:a16="http://schemas.microsoft.com/office/drawing/2014/main" id="{E7754C71-526C-4E84-93A6-F33FA434C152}"/>
              </a:ext>
            </a:extLst>
          </p:cNvPr>
          <p:cNvSpPr>
            <a:spLocks noGrp="1"/>
          </p:cNvSpPr>
          <p:nvPr>
            <p:ph type="title"/>
          </p:nvPr>
        </p:nvSpPr>
        <p:spPr>
          <a:xfrm>
            <a:off x="838200" y="365126"/>
            <a:ext cx="10515600" cy="593725"/>
          </a:xfrm>
        </p:spPr>
        <p:txBody>
          <a:bodyPr>
            <a:normAutofit/>
          </a:bodyPr>
          <a:lstStyle/>
          <a:p>
            <a:r>
              <a:rPr lang="en-US" sz="3000" dirty="0">
                <a:solidFill>
                  <a:schemeClr val="tx2"/>
                </a:solidFill>
                <a:latin typeface="+mn-lt"/>
              </a:rPr>
              <a:t>Visualization of SVM  	</a:t>
            </a:r>
          </a:p>
        </p:txBody>
      </p:sp>
      <p:pic>
        <p:nvPicPr>
          <p:cNvPr id="5" name="Content Placeholder 4">
            <a:hlinkClick r:id="rId3"/>
          </p:cNvPr>
          <p:cNvPicPr>
            <a:picLocks noGrp="1" noChangeAspect="1"/>
          </p:cNvPicPr>
          <p:nvPr>
            <p:ph idx="1"/>
          </p:nvPr>
        </p:nvPicPr>
        <p:blipFill>
          <a:blip r:embed="rId4"/>
          <a:stretch>
            <a:fillRect/>
          </a:stretch>
        </p:blipFill>
        <p:spPr>
          <a:xfrm>
            <a:off x="2720715" y="1903750"/>
            <a:ext cx="6056917" cy="3637334"/>
          </a:xfrm>
          <a:prstGeom prst="rect">
            <a:avLst/>
          </a:prstGeom>
        </p:spPr>
      </p:pic>
    </p:spTree>
    <p:extLst>
      <p:ext uri="{BB962C8B-B14F-4D97-AF65-F5344CB8AC3E}">
        <p14:creationId xmlns:p14="http://schemas.microsoft.com/office/powerpoint/2010/main" val="3628585147"/>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4138</TotalTime>
  <Words>2864</Words>
  <Application>Microsoft Office PowerPoint</Application>
  <PresentationFormat>Widescreen</PresentationFormat>
  <Paragraphs>229</Paragraphs>
  <Slides>30</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ＭＳ Ｐゴシック</vt:lpstr>
      <vt:lpstr>Arial</vt:lpstr>
      <vt:lpstr>Calibri</vt:lpstr>
      <vt:lpstr>Cambria Math</vt:lpstr>
      <vt:lpstr>Century Schoolbook</vt:lpstr>
      <vt:lpstr>CMR10</vt:lpstr>
      <vt:lpstr>Tahoma</vt:lpstr>
      <vt:lpstr>Wingdings</vt:lpstr>
      <vt:lpstr>Wingdings 2</vt:lpstr>
      <vt:lpstr>View</vt:lpstr>
      <vt:lpstr>Class 8 – Support Vector Machines (SVM)  Classification</vt:lpstr>
      <vt:lpstr>Support Vector Machines  </vt:lpstr>
      <vt:lpstr>Separable data</vt:lpstr>
      <vt:lpstr>Non-Linearly Separable data</vt:lpstr>
      <vt:lpstr>Non-Linearly Separable data (cont’d)</vt:lpstr>
      <vt:lpstr>The Kernel trick! </vt:lpstr>
      <vt:lpstr>A more complex Kernel function. </vt:lpstr>
      <vt:lpstr>Types of Kernel Functions</vt:lpstr>
      <vt:lpstr>Visualization of SVM   </vt:lpstr>
      <vt:lpstr>What is a Hyperplane?</vt:lpstr>
      <vt:lpstr>What is a Hyperplane?</vt:lpstr>
      <vt:lpstr>Hyperplane in 2 Dimensions  </vt:lpstr>
      <vt:lpstr>Separating Hyperplanes</vt:lpstr>
      <vt:lpstr>Maximal Margin Classifier  </vt:lpstr>
      <vt:lpstr>Common problems  </vt:lpstr>
      <vt:lpstr>Non-Separable Data</vt:lpstr>
      <vt:lpstr>Noisy Data  </vt:lpstr>
      <vt:lpstr>Support Vector Classifier  </vt:lpstr>
      <vt:lpstr>Support Vector Classifier  </vt:lpstr>
      <vt:lpstr>C is a tuning / regularization parameter </vt:lpstr>
      <vt:lpstr>Failure of linear boundary  </vt:lpstr>
      <vt:lpstr>Feature Expansion</vt:lpstr>
      <vt:lpstr>Heading  </vt:lpstr>
      <vt:lpstr>Nonlinearities and Kernels</vt:lpstr>
      <vt:lpstr>Inner products and support vectors  </vt:lpstr>
      <vt:lpstr>Kernels and Support Vector Machines  </vt:lpstr>
      <vt:lpstr>Radial Kernel  </vt:lpstr>
      <vt:lpstr>SVM for more than 2 classes!</vt:lpstr>
      <vt:lpstr>Which to use: SVM or Logistic Regression</vt:lpstr>
      <vt:lpstr>SVM in Python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4- Poly reg and CV</dc:title>
  <dc:creator>Pedram Jahangiry</dc:creator>
  <cp:lastModifiedBy>Pedram Jahangiry</cp:lastModifiedBy>
  <cp:revision>247</cp:revision>
  <cp:lastPrinted>2019-10-23T18:20:04Z</cp:lastPrinted>
  <dcterms:created xsi:type="dcterms:W3CDTF">2019-09-15T18:09:02Z</dcterms:created>
  <dcterms:modified xsi:type="dcterms:W3CDTF">2019-10-23T19:09:04Z</dcterms:modified>
</cp:coreProperties>
</file>